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62" r:id="rId2"/>
    <p:sldId id="263" r:id="rId3"/>
    <p:sldId id="292" r:id="rId4"/>
    <p:sldId id="265" r:id="rId5"/>
    <p:sldId id="300" r:id="rId6"/>
    <p:sldId id="264" r:id="rId7"/>
    <p:sldId id="321" r:id="rId8"/>
    <p:sldId id="322" r:id="rId9"/>
    <p:sldId id="266" r:id="rId10"/>
    <p:sldId id="301" r:id="rId11"/>
    <p:sldId id="324" r:id="rId12"/>
    <p:sldId id="304" r:id="rId13"/>
    <p:sldId id="320" r:id="rId14"/>
    <p:sldId id="307" r:id="rId15"/>
    <p:sldId id="308" r:id="rId16"/>
    <p:sldId id="306" r:id="rId17"/>
    <p:sldId id="309" r:id="rId18"/>
    <p:sldId id="310" r:id="rId19"/>
    <p:sldId id="311" r:id="rId20"/>
    <p:sldId id="327" r:id="rId21"/>
    <p:sldId id="312" r:id="rId22"/>
    <p:sldId id="315" r:id="rId23"/>
    <p:sldId id="314" r:id="rId24"/>
    <p:sldId id="316" r:id="rId25"/>
    <p:sldId id="317" r:id="rId26"/>
    <p:sldId id="318" r:id="rId27"/>
    <p:sldId id="294" r:id="rId28"/>
    <p:sldId id="325" r:id="rId29"/>
    <p:sldId id="296" r:id="rId3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414" autoAdjust="0"/>
  </p:normalViewPr>
  <p:slideViewPr>
    <p:cSldViewPr snapToGrid="0">
      <p:cViewPr varScale="1">
        <p:scale>
          <a:sx n="74" d="100"/>
          <a:sy n="74" d="100"/>
        </p:scale>
        <p:origin x="1266" y="54"/>
      </p:cViewPr>
      <p:guideLst>
        <p:guide orient="horz" pos="216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D6A600-D50A-4BF2-BE57-83D3435A5292}" type="datetimeFigureOut">
              <a:rPr lang="zh-CN" altLang="en-US" smtClean="0"/>
              <a:t>2016/6/22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DA9447-996A-4E45-8FEC-2F5BC8E7CA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65383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62D5B8-F15D-4DE9-8F01-43190383BE1F}" type="datetimeFigureOut">
              <a:rPr lang="zh-CN" altLang="en-US" smtClean="0"/>
              <a:t>2016/6/22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8BACF-4219-49A6-B435-79483478C2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36119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8BACF-4219-49A6-B435-79483478C2A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64196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8BACF-4219-49A6-B435-79483478C2A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02737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8BACF-4219-49A6-B435-79483478C2A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20965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8BACF-4219-49A6-B435-79483478C2AE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63577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8BACF-4219-49A6-B435-79483478C2A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48466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8BACF-4219-49A6-B435-79483478C2AE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3046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8BACF-4219-49A6-B435-79483478C2AE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00338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8BACF-4219-49A6-B435-79483478C2AE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34270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8BACF-4219-49A6-B435-79483478C2AE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55743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8BACF-4219-49A6-B435-79483478C2AE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42814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8BACF-4219-49A6-B435-79483478C2AE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6539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8BACF-4219-49A6-B435-79483478C2A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36643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8BACF-4219-49A6-B435-79483478C2AE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22124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8BACF-4219-49A6-B435-79483478C2AE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41302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8BACF-4219-49A6-B435-79483478C2AE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4537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8BACF-4219-49A6-B435-79483478C2AE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8693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8BACF-4219-49A6-B435-79483478C2AE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10686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8BACF-4219-49A6-B435-79483478C2AE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3282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8BACF-4219-49A6-B435-79483478C2A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7428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8BACF-4219-49A6-B435-79483478C2A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7411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8BACF-4219-49A6-B435-79483478C2A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8580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8BACF-4219-49A6-B435-79483478C2A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6140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8BACF-4219-49A6-B435-79483478C2A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7339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8BACF-4219-49A6-B435-79483478C2A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32452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8BACF-4219-49A6-B435-79483478C2A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6941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60E3D-91D0-43D1-A8E6-FFF5DA2ED625}" type="datetime1">
              <a:rPr lang="zh-CN" altLang="en-US" smtClean="0"/>
              <a:t>2016/6/22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DFC06-0A9F-4803-ACC5-435E4F0F2F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4445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B18FB-D409-4092-8257-DBABB70ABE70}" type="datetime1">
              <a:rPr lang="zh-CN" altLang="en-US" smtClean="0"/>
              <a:t>2016/6/22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DFC06-0A9F-4803-ACC5-435E4F0F2F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56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20B37-2676-49EC-A144-609E1F935E19}" type="datetime1">
              <a:rPr lang="zh-CN" altLang="en-US" smtClean="0"/>
              <a:t>2016/6/22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DFC06-0A9F-4803-ACC5-435E4F0F2F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539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ED9BB-219B-4365-B3C3-10B74F03411E}" type="datetime1">
              <a:rPr lang="zh-CN" altLang="en-US" smtClean="0"/>
              <a:t>2016/6/22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DFC06-0A9F-4803-ACC5-435E4F0F2F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7236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D6E1-10AD-4135-8EDC-A96A3D811A53}" type="datetime1">
              <a:rPr lang="zh-CN" altLang="en-US" smtClean="0"/>
              <a:t>2016/6/22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DFC06-0A9F-4803-ACC5-435E4F0F2F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3958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0795C-AB55-4DC5-B60F-3F2D22F81853}" type="datetime1">
              <a:rPr lang="zh-CN" altLang="en-US" smtClean="0"/>
              <a:t>2016/6/22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DFC06-0A9F-4803-ACC5-435E4F0F2F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1082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A2A86-FA3A-4A73-B84A-52A3F0C2BEB9}" type="datetime1">
              <a:rPr lang="zh-CN" altLang="en-US" smtClean="0"/>
              <a:t>2016/6/22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DFC06-0A9F-4803-ACC5-435E4F0F2F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3749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BC3F0-B43A-43D5-8F5C-614717E1A440}" type="datetime1">
              <a:rPr lang="zh-CN" altLang="en-US" smtClean="0"/>
              <a:t>2016/6/22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DFC06-0A9F-4803-ACC5-435E4F0F2F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28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1AEEB-E0A5-43A5-87A8-697F8D93540B}" type="datetime1">
              <a:rPr lang="zh-CN" altLang="en-US" smtClean="0"/>
              <a:t>2016/6/22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DFC06-0A9F-4803-ACC5-435E4F0F2F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392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90F1F-ECB5-4138-B78F-983A0EEFDB8D}" type="datetime1">
              <a:rPr lang="zh-CN" altLang="en-US" smtClean="0"/>
              <a:t>2016/6/22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DFC06-0A9F-4803-ACC5-435E4F0F2F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266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C74D8-45F1-4E6E-9121-477D44E98090}" type="datetime1">
              <a:rPr lang="zh-CN" altLang="en-US" smtClean="0"/>
              <a:t>2016/6/22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DFC06-0A9F-4803-ACC5-435E4F0F2F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842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1818F-A1EC-4049-A212-AD77E8B2E66B}" type="datetime1">
              <a:rPr lang="zh-CN" altLang="en-US" smtClean="0"/>
              <a:t>2016/6/22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DFC06-0A9F-4803-ACC5-435E4F0F2F22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2" descr="E:\pku\ppt制作专版\- 标志_红色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90" y="88990"/>
            <a:ext cx="872728" cy="87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接连接符 7"/>
          <p:cNvCxnSpPr/>
          <p:nvPr userDrawn="1"/>
        </p:nvCxnSpPr>
        <p:spPr>
          <a:xfrm>
            <a:off x="180944" y="1052736"/>
            <a:ext cx="877199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9162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2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7086600" y="6491646"/>
            <a:ext cx="2057400" cy="365125"/>
          </a:xfrm>
        </p:spPr>
        <p:txBody>
          <a:bodyPr/>
          <a:lstStyle/>
          <a:p>
            <a:fld id="{344DFC06-0A9F-4803-ACC5-435E4F0F2F22}" type="slidenum">
              <a:rPr lang="zh-CN" altLang="en-US" smtClean="0"/>
              <a:t>1</a:t>
            </a:fld>
            <a:endParaRPr lang="zh-CN" altLang="en-US" dirty="0"/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95536" y="2583979"/>
            <a:ext cx="8911986" cy="1052513"/>
            <a:chOff x="0" y="1536"/>
            <a:chExt cx="5675" cy="663"/>
          </a:xfrm>
        </p:grpSpPr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rgbClr val="96969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163794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rgbClr val="969696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163794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p:grpSp>
          <p:nvGrpSpPr>
            <p:cNvPr id="6" name="Group 12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13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rgbClr val="99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163794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1" name="Rectangle 14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rgbClr val="990000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163794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p:sp>
          <p:nvSpPr>
            <p:cNvPr id="7" name="Rectangle 15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6699FF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6379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8" name="Rectangle 16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6379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9" name="Rectangle 17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63794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1545227" y="2356231"/>
            <a:ext cx="599136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163794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Copper Hydride </a:t>
            </a:r>
            <a:r>
              <a:rPr lang="en-US" altLang="zh-CN" sz="3200" b="1" dirty="0" smtClean="0">
                <a:solidFill>
                  <a:srgbClr val="163794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Catalyzed Hydroamination of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 smtClean="0">
                <a:solidFill>
                  <a:srgbClr val="163794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Alkenes and </a:t>
            </a:r>
            <a:r>
              <a:rPr lang="en-US" altLang="zh-CN" sz="3200" b="1" dirty="0">
                <a:solidFill>
                  <a:srgbClr val="163794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Alkynes</a:t>
            </a:r>
            <a:endParaRPr lang="zh-CN" altLang="en-US" sz="3200" b="1" dirty="0">
              <a:solidFill>
                <a:srgbClr val="163794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3903759" y="6172200"/>
            <a:ext cx="1261884" cy="319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69696"/>
              </a:buClr>
              <a:buSzPct val="60000"/>
            </a:pPr>
            <a:r>
              <a:rPr lang="en-US" altLang="zh-CN" b="1" dirty="0" smtClean="0">
                <a:solidFill>
                  <a:srgbClr val="000066"/>
                </a:solidFill>
                <a:cs typeface="Times New Roman" pitchFamily="18" charset="0"/>
              </a:rPr>
              <a:t>2016-06-22</a:t>
            </a:r>
            <a:endParaRPr lang="en-US" altLang="zh-CN" b="1" dirty="0">
              <a:solidFill>
                <a:srgbClr val="000066"/>
              </a:solidFill>
              <a:cs typeface="Times New Roman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273121" y="5488936"/>
            <a:ext cx="4572000" cy="6832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9BBB59"/>
              </a:buClr>
              <a:defRPr/>
            </a:pPr>
            <a:r>
              <a:rPr lang="en-US" altLang="zh-CN" sz="2400" b="1" dirty="0">
                <a:solidFill>
                  <a:srgbClr val="990000"/>
                </a:solidFill>
                <a:cs typeface="Times New Roman" pitchFamily="18" charset="0"/>
                <a:sym typeface="Arial Unicode MS" pitchFamily="34" charset="-122"/>
              </a:rPr>
              <a:t>Reporter: </a:t>
            </a:r>
            <a:r>
              <a:rPr lang="en-US" altLang="zh-CN" sz="2400" b="1" dirty="0" smtClean="0">
                <a:solidFill>
                  <a:srgbClr val="990000"/>
                </a:solidFill>
                <a:cs typeface="Times New Roman" pitchFamily="18" charset="0"/>
                <a:sym typeface="Arial Unicode MS" pitchFamily="34" charset="-122"/>
              </a:rPr>
              <a:t>Pengfei Yuan</a:t>
            </a:r>
            <a:endParaRPr lang="zh-CN" altLang="en-US" sz="2400" b="1" dirty="0">
              <a:solidFill>
                <a:srgbClr val="990000"/>
              </a:solidFill>
              <a:cs typeface="Times New Roman" pitchFamily="18" charset="0"/>
              <a:sym typeface="Arial Unicode MS" pitchFamily="34" charset="-122"/>
            </a:endParaRPr>
          </a:p>
          <a:p>
            <a:pPr lvl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9BBB59"/>
              </a:buClr>
              <a:defRPr/>
            </a:pPr>
            <a:r>
              <a:rPr lang="en-US" altLang="zh-CN" sz="2400" b="1" dirty="0">
                <a:solidFill>
                  <a:srgbClr val="990000"/>
                </a:solidFill>
                <a:cs typeface="Times New Roman" pitchFamily="18" charset="0"/>
                <a:sym typeface="Arial Unicode MS" pitchFamily="34" charset="-122"/>
              </a:rPr>
              <a:t>Supervisor: Prof. Yong </a:t>
            </a:r>
            <a:r>
              <a:rPr lang="en-US" altLang="zh-CN" sz="2400" b="1" dirty="0" smtClean="0">
                <a:solidFill>
                  <a:srgbClr val="990000"/>
                </a:solidFill>
                <a:cs typeface="Times New Roman" pitchFamily="18" charset="0"/>
                <a:sym typeface="Arial Unicode MS" pitchFamily="34" charset="-122"/>
              </a:rPr>
              <a:t>Huang</a:t>
            </a:r>
            <a:endParaRPr lang="zh-CN" altLang="en-US" sz="2400" b="1" dirty="0">
              <a:solidFill>
                <a:srgbClr val="990000"/>
              </a:solidFill>
              <a:cs typeface="Times New Roman" pitchFamily="18" charset="0"/>
              <a:sym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6743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344DFC06-0A9F-4803-ACC5-435E4F0F2F22}" type="slidenum">
              <a:rPr lang="zh-CN" altLang="en-US" smtClean="0"/>
              <a:t>10</a:t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178" y="2718567"/>
            <a:ext cx="7709557" cy="300684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473088" y="6526924"/>
            <a:ext cx="4143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J. S. </a:t>
            </a:r>
            <a:r>
              <a:rPr lang="en-US" altLang="zh-CN" sz="1600" dirty="0" smtClean="0"/>
              <a:t>Johnson, </a:t>
            </a:r>
            <a:r>
              <a:rPr lang="en-US" altLang="zh-CN" sz="1600" i="1" dirty="0"/>
              <a:t>J. Am. Chem. Soc. </a:t>
            </a:r>
            <a:r>
              <a:rPr lang="en-US" altLang="zh-CN" sz="1600" b="1" dirty="0"/>
              <a:t>2004</a:t>
            </a:r>
            <a:r>
              <a:rPr lang="en-US" altLang="zh-CN" sz="1600" dirty="0"/>
              <a:t>, </a:t>
            </a:r>
            <a:r>
              <a:rPr lang="en-US" altLang="zh-CN" sz="1600" i="1" dirty="0"/>
              <a:t>126</a:t>
            </a:r>
            <a:r>
              <a:rPr lang="en-US" altLang="zh-CN" sz="1600" dirty="0"/>
              <a:t>, </a:t>
            </a:r>
            <a:r>
              <a:rPr lang="en-US" altLang="zh-CN" sz="1600" dirty="0" smtClean="0"/>
              <a:t>5680.</a:t>
            </a:r>
            <a:endParaRPr lang="zh-CN" altLang="en-US" sz="16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7633" y="1568441"/>
            <a:ext cx="1053101" cy="67046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219194" y="408214"/>
            <a:ext cx="7108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/>
              <a:t>Aminating reagent </a:t>
            </a:r>
            <a:endParaRPr lang="zh-CN" altLang="en-US" sz="2800" b="1" dirty="0"/>
          </a:p>
        </p:txBody>
      </p:sp>
      <p:sp>
        <p:nvSpPr>
          <p:cNvPr id="7" name="矩形 6"/>
          <p:cNvSpPr/>
          <p:nvPr/>
        </p:nvSpPr>
        <p:spPr>
          <a:xfrm>
            <a:off x="3818963" y="1479040"/>
            <a:ext cx="1452284" cy="82780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532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7086600" y="6486755"/>
            <a:ext cx="2057400" cy="365125"/>
          </a:xfrm>
        </p:spPr>
        <p:txBody>
          <a:bodyPr/>
          <a:lstStyle/>
          <a:p>
            <a:fld id="{344DFC06-0A9F-4803-ACC5-435E4F0F2F22}" type="slidenum">
              <a:rPr lang="zh-CN" altLang="en-US" smtClean="0"/>
              <a:t>11</a:t>
            </a:fld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017811" y="408214"/>
            <a:ext cx="7108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cs typeface="Times New Roman" pitchFamily="18" charset="0"/>
              </a:rPr>
              <a:t>Contents</a:t>
            </a:r>
            <a:endParaRPr lang="zh-CN" altLang="en-US" sz="2800" b="1" dirty="0"/>
          </a:p>
        </p:txBody>
      </p:sp>
      <p:sp>
        <p:nvSpPr>
          <p:cNvPr id="5" name="文本框 4"/>
          <p:cNvSpPr txBox="1"/>
          <p:nvPr/>
        </p:nvSpPr>
        <p:spPr>
          <a:xfrm>
            <a:off x="866633" y="1906497"/>
            <a:ext cx="741073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bg2"/>
                </a:solidFill>
                <a:ea typeface="Arial Unicode MS" pitchFamily="34" charset="-122"/>
                <a:cs typeface="Arial" pitchFamily="34" charset="0"/>
              </a:rPr>
              <a:t>1.   Introduction</a:t>
            </a:r>
            <a:endParaRPr lang="en-US" altLang="zh-CN" sz="2400" dirty="0" smtClean="0">
              <a:solidFill>
                <a:schemeClr val="bg2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bg2"/>
                </a:solidFill>
              </a:rPr>
              <a:t>2.   Study </a:t>
            </a:r>
            <a:r>
              <a:rPr lang="en-US" altLang="zh-CN" sz="2400" dirty="0">
                <a:solidFill>
                  <a:schemeClr val="bg2"/>
                </a:solidFill>
              </a:rPr>
              <a:t>of </a:t>
            </a:r>
            <a:r>
              <a:rPr lang="en-US" altLang="zh-CN" sz="2400" dirty="0" smtClean="0">
                <a:solidFill>
                  <a:schemeClr val="bg2"/>
                </a:solidFill>
              </a:rPr>
              <a:t>copper(I</a:t>
            </a:r>
            <a:r>
              <a:rPr lang="en-US" altLang="zh-CN" sz="2400" dirty="0">
                <a:solidFill>
                  <a:schemeClr val="bg2"/>
                </a:solidFill>
              </a:rPr>
              <a:t>) </a:t>
            </a:r>
            <a:r>
              <a:rPr lang="en-US" altLang="zh-CN" sz="2400" dirty="0" smtClean="0">
                <a:solidFill>
                  <a:schemeClr val="bg2"/>
                </a:solidFill>
              </a:rPr>
              <a:t>Hydride complexes</a:t>
            </a:r>
            <a:r>
              <a:rPr lang="en-US" altLang="zh-CN" sz="2400" dirty="0">
                <a:solidFill>
                  <a:schemeClr val="bg2"/>
                </a:solidFill>
              </a:rPr>
              <a:t>, h</a:t>
            </a:r>
            <a:r>
              <a:rPr lang="en-US" altLang="zh-CN" sz="2400" dirty="0" smtClean="0">
                <a:solidFill>
                  <a:schemeClr val="bg2"/>
                </a:solidFill>
              </a:rPr>
              <a:t>ydroxylamine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bg2"/>
                </a:solidFill>
              </a:rPr>
              <a:t>       esters </a:t>
            </a:r>
            <a:r>
              <a:rPr lang="en-US" altLang="zh-CN" sz="2400" dirty="0">
                <a:solidFill>
                  <a:schemeClr val="bg2"/>
                </a:solidFill>
              </a:rPr>
              <a:t>and </a:t>
            </a:r>
            <a:r>
              <a:rPr lang="en-US" altLang="zh-CN" sz="2400" dirty="0" smtClean="0">
                <a:solidFill>
                  <a:schemeClr val="bg2"/>
                </a:solidFill>
              </a:rPr>
              <a:t>related </a:t>
            </a:r>
            <a:r>
              <a:rPr lang="en-US" altLang="zh-CN" sz="2400" dirty="0">
                <a:solidFill>
                  <a:schemeClr val="bg2"/>
                </a:solidFill>
              </a:rPr>
              <a:t>r</a:t>
            </a:r>
            <a:r>
              <a:rPr lang="en-US" altLang="zh-CN" sz="2400" dirty="0" smtClean="0">
                <a:solidFill>
                  <a:schemeClr val="bg2"/>
                </a:solidFill>
              </a:rPr>
              <a:t>eactions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/>
              <a:t>3. </a:t>
            </a:r>
            <a:r>
              <a:rPr lang="en-US" altLang="zh-CN" sz="2400" dirty="0"/>
              <a:t> </a:t>
            </a:r>
            <a:r>
              <a:rPr lang="en-US" altLang="zh-CN" sz="2400" dirty="0" smtClean="0"/>
              <a:t> Copper(I</a:t>
            </a:r>
            <a:r>
              <a:rPr lang="en-US" altLang="zh-CN" sz="2400" dirty="0"/>
              <a:t>) </a:t>
            </a:r>
            <a:r>
              <a:rPr lang="en-US" altLang="zh-CN" sz="2400" dirty="0" smtClean="0"/>
              <a:t>hydride-catalyzed hydroamination</a:t>
            </a:r>
            <a:r>
              <a:rPr lang="en-US" altLang="zh-CN" sz="2400" dirty="0"/>
              <a:t>: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/>
              <a:t>       scope</a:t>
            </a:r>
            <a:r>
              <a:rPr lang="en-US" altLang="zh-CN" sz="2400" dirty="0"/>
              <a:t>, and </a:t>
            </a:r>
            <a:r>
              <a:rPr lang="en-US" altLang="zh-CN" sz="2400" dirty="0" smtClean="0"/>
              <a:t>mechanistic insight</a:t>
            </a:r>
            <a:endParaRPr lang="en-US" altLang="zh-CN" sz="2400" dirty="0"/>
          </a:p>
          <a:p>
            <a:pPr marL="457200" indent="-457200">
              <a:lnSpc>
                <a:spcPct val="150000"/>
              </a:lnSpc>
              <a:buAutoNum type="arabicPeriod" startAt="4"/>
            </a:pPr>
            <a:r>
              <a:rPr lang="en-US" altLang="zh-CN" sz="2400" dirty="0" smtClean="0">
                <a:solidFill>
                  <a:schemeClr val="bg2"/>
                </a:solidFill>
              </a:rPr>
              <a:t>Outlook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bg2"/>
                </a:solidFill>
              </a:rPr>
              <a:t>5. </a:t>
            </a:r>
            <a:r>
              <a:rPr lang="en-US" altLang="zh-CN" sz="2400" b="1" dirty="0">
                <a:solidFill>
                  <a:schemeClr val="bg2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400" b="1" dirty="0" smtClean="0">
                <a:solidFill>
                  <a:schemeClr val="bg2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400" dirty="0" smtClean="0">
                <a:solidFill>
                  <a:schemeClr val="bg2"/>
                </a:solidFill>
                <a:ea typeface="Arial Unicode MS" panose="020B0604020202020204" pitchFamily="34" charset="-122"/>
                <a:cs typeface="Arial" panose="020B0604020202020204" pitchFamily="34" charset="0"/>
              </a:rPr>
              <a:t>Acknowledgement</a:t>
            </a:r>
            <a:endParaRPr lang="zh-CN" altLang="en-US" sz="2400" dirty="0">
              <a:solidFill>
                <a:schemeClr val="bg2"/>
              </a:solidFill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01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344DFC06-0A9F-4803-ACC5-435E4F0F2F22}" type="slidenum">
              <a:rPr lang="zh-CN" altLang="en-US" smtClean="0"/>
              <a:t>12</a:t>
            </a:fld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403" y="1742098"/>
            <a:ext cx="7650130" cy="407128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425780" y="6528733"/>
            <a:ext cx="42409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M. Miura, </a:t>
            </a:r>
            <a:r>
              <a:rPr lang="en-US" altLang="zh-CN" sz="1600" i="1" dirty="0"/>
              <a:t>Angew. Chem. Int. </a:t>
            </a:r>
            <a:r>
              <a:rPr lang="en-US" altLang="zh-CN" sz="1600" i="1" dirty="0" smtClean="0"/>
              <a:t>Ed. </a:t>
            </a:r>
            <a:r>
              <a:rPr lang="en-US" altLang="zh-CN" sz="1600" b="1" dirty="0" smtClean="0"/>
              <a:t>2013</a:t>
            </a:r>
            <a:r>
              <a:rPr lang="en-US" altLang="zh-CN" sz="1600" dirty="0"/>
              <a:t>, </a:t>
            </a:r>
            <a:r>
              <a:rPr lang="en-US" altLang="zh-CN" sz="1600" i="1" dirty="0"/>
              <a:t>52</a:t>
            </a:r>
            <a:r>
              <a:rPr lang="en-US" altLang="zh-CN" sz="1600" dirty="0"/>
              <a:t>, </a:t>
            </a:r>
            <a:r>
              <a:rPr lang="en-US" altLang="zh-CN" sz="1600" dirty="0" smtClean="0"/>
              <a:t>10830.</a:t>
            </a:r>
            <a:endParaRPr lang="zh-CN" altLang="en-US" sz="1600" dirty="0"/>
          </a:p>
        </p:txBody>
      </p:sp>
      <p:sp>
        <p:nvSpPr>
          <p:cNvPr id="6" name="文本框 5"/>
          <p:cNvSpPr txBox="1"/>
          <p:nvPr/>
        </p:nvSpPr>
        <p:spPr>
          <a:xfrm>
            <a:off x="1229270" y="490730"/>
            <a:ext cx="7520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 smtClean="0">
                <a:cs typeface="Times New Roman" panose="02020603050405020304" pitchFamily="18" charset="0"/>
              </a:rPr>
              <a:t>CuH</a:t>
            </a:r>
            <a:r>
              <a:rPr lang="en-US" altLang="zh-CN" sz="2800" b="1" dirty="0" smtClean="0">
                <a:cs typeface="Times New Roman" panose="02020603050405020304" pitchFamily="18" charset="0"/>
              </a:rPr>
              <a:t>-catalyzed racemic </a:t>
            </a:r>
            <a:r>
              <a:rPr lang="en-US" altLang="zh-CN" sz="2800" b="1" dirty="0" err="1" smtClean="0">
                <a:cs typeface="Times New Roman" panose="02020603050405020304" pitchFamily="18" charset="0"/>
              </a:rPr>
              <a:t>hydroamination</a:t>
            </a:r>
            <a:r>
              <a:rPr lang="en-US" altLang="zh-CN" sz="2800" b="1" dirty="0" smtClean="0">
                <a:cs typeface="Times New Roman" panose="02020603050405020304" pitchFamily="18" charset="0"/>
              </a:rPr>
              <a:t> of styrene</a:t>
            </a:r>
            <a:endParaRPr lang="zh-CN" altLang="en-US" sz="28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49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344DFC06-0A9F-4803-ACC5-435E4F0F2F22}" type="slidenum">
              <a:rPr lang="zh-CN" altLang="en-US" smtClean="0"/>
              <a:t>13</a:t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210" y="1674049"/>
            <a:ext cx="7608515" cy="397418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425780" y="6528733"/>
            <a:ext cx="42409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M. Miura, </a:t>
            </a:r>
            <a:r>
              <a:rPr lang="en-US" altLang="zh-CN" sz="1600" i="1" dirty="0"/>
              <a:t>Angew. Chem. Int. </a:t>
            </a:r>
            <a:r>
              <a:rPr lang="en-US" altLang="zh-CN" sz="1600" i="1" dirty="0" smtClean="0"/>
              <a:t>Ed. </a:t>
            </a:r>
            <a:r>
              <a:rPr lang="en-US" altLang="zh-CN" sz="1600" b="1" dirty="0" smtClean="0"/>
              <a:t>2013</a:t>
            </a:r>
            <a:r>
              <a:rPr lang="en-US" altLang="zh-CN" sz="1600" dirty="0"/>
              <a:t>, </a:t>
            </a:r>
            <a:r>
              <a:rPr lang="en-US" altLang="zh-CN" sz="1600" i="1" dirty="0"/>
              <a:t>52</a:t>
            </a:r>
            <a:r>
              <a:rPr lang="en-US" altLang="zh-CN" sz="1600" dirty="0"/>
              <a:t>, </a:t>
            </a:r>
            <a:r>
              <a:rPr lang="en-US" altLang="zh-CN" sz="1600" dirty="0" smtClean="0"/>
              <a:t>10830.</a:t>
            </a:r>
            <a:endParaRPr lang="zh-CN" altLang="en-US" sz="1600" dirty="0"/>
          </a:p>
        </p:txBody>
      </p:sp>
      <p:sp>
        <p:nvSpPr>
          <p:cNvPr id="5" name="文本框 4"/>
          <p:cNvSpPr txBox="1"/>
          <p:nvPr/>
        </p:nvSpPr>
        <p:spPr>
          <a:xfrm>
            <a:off x="831791" y="493903"/>
            <a:ext cx="8375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 smtClean="0">
                <a:cs typeface="Times New Roman" panose="02020603050405020304" pitchFamily="18" charset="0"/>
              </a:rPr>
              <a:t>CuH</a:t>
            </a:r>
            <a:r>
              <a:rPr lang="en-US" altLang="zh-CN" sz="2800" b="1" dirty="0" smtClean="0">
                <a:cs typeface="Times New Roman" panose="02020603050405020304" pitchFamily="18" charset="0"/>
              </a:rPr>
              <a:t>-catalyzed asymmetrical </a:t>
            </a:r>
            <a:r>
              <a:rPr lang="en-US" altLang="zh-CN" sz="2800" b="1" dirty="0" err="1" smtClean="0">
                <a:cs typeface="Times New Roman" panose="02020603050405020304" pitchFamily="18" charset="0"/>
              </a:rPr>
              <a:t>hydroamination</a:t>
            </a:r>
            <a:r>
              <a:rPr lang="en-US" altLang="zh-CN" sz="2800" b="1" dirty="0" smtClean="0">
                <a:cs typeface="Times New Roman" panose="02020603050405020304" pitchFamily="18" charset="0"/>
              </a:rPr>
              <a:t> of styrene</a:t>
            </a:r>
            <a:endParaRPr lang="zh-CN" altLang="en-US" sz="28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70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344DFC06-0A9F-4803-ACC5-435E4F0F2F22}" type="slidenum">
              <a:rPr lang="zh-CN" altLang="en-US" smtClean="0"/>
              <a:t>14</a:t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057" y="1775119"/>
            <a:ext cx="6879885" cy="27230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9587" y="4498184"/>
            <a:ext cx="5670823" cy="175474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35113" y="488731"/>
            <a:ext cx="7882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Proposed mechanism </a:t>
            </a:r>
            <a:r>
              <a:rPr lang="en-US" altLang="zh-CN" sz="2800" b="1" dirty="0" smtClean="0"/>
              <a:t>for </a:t>
            </a:r>
            <a:r>
              <a:rPr lang="en-US" altLang="zh-CN" sz="2800" b="1" dirty="0"/>
              <a:t>hydroamination </a:t>
            </a:r>
            <a:r>
              <a:rPr lang="en-US" altLang="zh-CN" sz="2800" b="1" dirty="0" smtClean="0"/>
              <a:t>of styrene</a:t>
            </a:r>
            <a:endParaRPr lang="zh-CN" altLang="en-US" sz="28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2425780" y="6528733"/>
            <a:ext cx="42409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M. Miura, </a:t>
            </a:r>
            <a:r>
              <a:rPr lang="en-US" altLang="zh-CN" sz="1600" i="1" dirty="0"/>
              <a:t>Angew. Chem. Int. </a:t>
            </a:r>
            <a:r>
              <a:rPr lang="en-US" altLang="zh-CN" sz="1600" i="1" dirty="0" smtClean="0"/>
              <a:t>Ed. </a:t>
            </a:r>
            <a:r>
              <a:rPr lang="en-US" altLang="zh-CN" sz="1600" b="1" dirty="0" smtClean="0"/>
              <a:t>2013</a:t>
            </a:r>
            <a:r>
              <a:rPr lang="en-US" altLang="zh-CN" sz="1600" dirty="0"/>
              <a:t>, </a:t>
            </a:r>
            <a:r>
              <a:rPr lang="en-US" altLang="zh-CN" sz="1600" i="1" dirty="0"/>
              <a:t>52</a:t>
            </a:r>
            <a:r>
              <a:rPr lang="en-US" altLang="zh-CN" sz="1600" dirty="0"/>
              <a:t>, </a:t>
            </a:r>
            <a:r>
              <a:rPr lang="en-US" altLang="zh-CN" sz="1600" dirty="0" smtClean="0"/>
              <a:t>10830.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73696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7086600" y="6476188"/>
            <a:ext cx="2057400" cy="365125"/>
          </a:xfrm>
        </p:spPr>
        <p:txBody>
          <a:bodyPr/>
          <a:lstStyle/>
          <a:p>
            <a:fld id="{344DFC06-0A9F-4803-ACC5-435E4F0F2F22}" type="slidenum">
              <a:rPr lang="zh-CN" altLang="en-US" smtClean="0"/>
              <a:t>15</a:t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928" y="2127494"/>
            <a:ext cx="8016143" cy="344438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135113" y="472965"/>
            <a:ext cx="8087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Anti-Markovnikov </a:t>
            </a:r>
            <a:r>
              <a:rPr lang="en-US" altLang="zh-CN" sz="2800" b="1" dirty="0"/>
              <a:t>hydroamination of </a:t>
            </a:r>
            <a:r>
              <a:rPr lang="en-US" altLang="zh-CN" sz="2800" b="1" dirty="0" smtClean="0"/>
              <a:t>terminal olefin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0567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7086600" y="6500723"/>
            <a:ext cx="2057400" cy="365125"/>
          </a:xfrm>
        </p:spPr>
        <p:txBody>
          <a:bodyPr/>
          <a:lstStyle/>
          <a:p>
            <a:fld id="{344DFC06-0A9F-4803-ACC5-435E4F0F2F22}" type="slidenum">
              <a:rPr lang="zh-CN" altLang="en-US" smtClean="0"/>
              <a:t>16</a:t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162" y="2117663"/>
            <a:ext cx="8277591" cy="3250766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029869" y="6531938"/>
            <a:ext cx="3042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M. Miura, </a:t>
            </a:r>
            <a:r>
              <a:rPr lang="en-US" altLang="zh-CN" sz="1600" i="1" dirty="0"/>
              <a:t>Org. Lett. </a:t>
            </a:r>
            <a:r>
              <a:rPr lang="en-US" altLang="zh-CN" sz="1600" b="1" dirty="0"/>
              <a:t>2014</a:t>
            </a:r>
            <a:r>
              <a:rPr lang="en-US" altLang="zh-CN" sz="1600" dirty="0"/>
              <a:t>, </a:t>
            </a:r>
            <a:r>
              <a:rPr lang="en-US" altLang="zh-CN" sz="1600" i="1" dirty="0" smtClean="0"/>
              <a:t>16</a:t>
            </a:r>
            <a:r>
              <a:rPr lang="en-US" altLang="zh-CN" sz="1600" dirty="0" smtClean="0"/>
              <a:t>,1498.</a:t>
            </a:r>
            <a:endParaRPr lang="zh-CN" altLang="en-US" sz="1600" dirty="0"/>
          </a:p>
        </p:txBody>
      </p:sp>
      <p:sp>
        <p:nvSpPr>
          <p:cNvPr id="5" name="文本框 4"/>
          <p:cNvSpPr txBox="1"/>
          <p:nvPr/>
        </p:nvSpPr>
        <p:spPr>
          <a:xfrm>
            <a:off x="1450421" y="467646"/>
            <a:ext cx="7071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H</a:t>
            </a:r>
            <a:r>
              <a:rPr lang="en-US" altLang="zh-CN" sz="2800" b="1" dirty="0" smtClean="0"/>
              <a:t>ydroamination </a:t>
            </a:r>
            <a:r>
              <a:rPr lang="en-US" altLang="zh-CN" sz="2800" b="1" dirty="0"/>
              <a:t>of oxa- and </a:t>
            </a:r>
            <a:r>
              <a:rPr lang="en-US" altLang="zh-CN" sz="2800" b="1" dirty="0" smtClean="0"/>
              <a:t>azabicyclic alkene</a:t>
            </a:r>
            <a:endParaRPr lang="en-US" altLang="zh-CN" sz="2800" b="1" dirty="0"/>
          </a:p>
        </p:txBody>
      </p:sp>
    </p:spTree>
    <p:extLst>
      <p:ext uri="{BB962C8B-B14F-4D97-AF65-F5344CB8AC3E}">
        <p14:creationId xmlns:p14="http://schemas.microsoft.com/office/powerpoint/2010/main" val="147809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7086600" y="6487437"/>
            <a:ext cx="2057400" cy="365125"/>
          </a:xfrm>
        </p:spPr>
        <p:txBody>
          <a:bodyPr/>
          <a:lstStyle/>
          <a:p>
            <a:fld id="{344DFC06-0A9F-4803-ACC5-435E4F0F2F22}" type="slidenum">
              <a:rPr lang="zh-CN" altLang="en-US" smtClean="0"/>
              <a:t>17</a:t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12" y="1787192"/>
            <a:ext cx="8049238" cy="365191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296769" y="6531937"/>
            <a:ext cx="45247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S. L. Buchwald, </a:t>
            </a:r>
            <a:r>
              <a:rPr lang="en-US" altLang="zh-CN" sz="1600" i="1" dirty="0"/>
              <a:t>Angew. Chem. Int. </a:t>
            </a:r>
            <a:r>
              <a:rPr lang="en-US" altLang="zh-CN" sz="1600" i="1" dirty="0" smtClean="0"/>
              <a:t>Ed. </a:t>
            </a:r>
            <a:r>
              <a:rPr lang="en-US" altLang="zh-CN" sz="1600" b="1" dirty="0" smtClean="0"/>
              <a:t>2015</a:t>
            </a:r>
            <a:r>
              <a:rPr lang="en-US" altLang="zh-CN" sz="1600" dirty="0"/>
              <a:t>, </a:t>
            </a:r>
            <a:r>
              <a:rPr lang="en-US" altLang="zh-CN" sz="1600" i="1" dirty="0"/>
              <a:t>54</a:t>
            </a:r>
            <a:r>
              <a:rPr lang="en-US" altLang="zh-CN" sz="1600" dirty="0"/>
              <a:t>, </a:t>
            </a:r>
            <a:r>
              <a:rPr lang="en-US" altLang="zh-CN" sz="1600" dirty="0" smtClean="0"/>
              <a:t>1638.</a:t>
            </a:r>
            <a:endParaRPr lang="zh-CN" altLang="en-US" sz="1600" dirty="0"/>
          </a:p>
        </p:txBody>
      </p:sp>
      <p:sp>
        <p:nvSpPr>
          <p:cNvPr id="5" name="文本框 4"/>
          <p:cNvSpPr txBox="1"/>
          <p:nvPr/>
        </p:nvSpPr>
        <p:spPr>
          <a:xfrm>
            <a:off x="1686906" y="488729"/>
            <a:ext cx="6765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Enantioselective </a:t>
            </a:r>
            <a:r>
              <a:rPr lang="en-US" altLang="zh-CN" sz="2800" b="1" dirty="0"/>
              <a:t>synthesis of </a:t>
            </a:r>
            <a:r>
              <a:rPr lang="en-US" altLang="zh-CN" sz="2800" b="1" dirty="0" smtClean="0"/>
              <a:t>α-aminosilane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7890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344DFC06-0A9F-4803-ACC5-435E4F0F2F22}" type="slidenum">
              <a:rPr lang="zh-CN" altLang="en-US" smtClean="0"/>
              <a:t>18</a:t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637" y="1281483"/>
            <a:ext cx="7545029" cy="254055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637" y="4014080"/>
            <a:ext cx="7450715" cy="1909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989357" y="56502"/>
            <a:ext cx="54391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/>
              <a:t>Enantioselective hydroamination</a:t>
            </a:r>
            <a:r>
              <a:rPr lang="en-US" altLang="zh-CN" sz="2800" b="1" dirty="0"/>
              <a:t> </a:t>
            </a:r>
            <a:r>
              <a:rPr lang="en-US" altLang="zh-CN" sz="2800" b="1" dirty="0" smtClean="0"/>
              <a:t>of </a:t>
            </a:r>
          </a:p>
          <a:p>
            <a:pPr algn="ctr"/>
            <a:r>
              <a:rPr lang="en-US" altLang="zh-CN" sz="2800" b="1" dirty="0" smtClean="0"/>
              <a:t>1,1-disubstituted alkene</a:t>
            </a:r>
            <a:endParaRPr lang="zh-CN" altLang="en-US" sz="28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2359831" y="6535044"/>
            <a:ext cx="43985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S. L. Buchwald, </a:t>
            </a:r>
            <a:r>
              <a:rPr lang="en-US" altLang="zh-CN" sz="1600" i="1" dirty="0"/>
              <a:t>J. Am. Chem. Soc. </a:t>
            </a:r>
            <a:r>
              <a:rPr lang="en-US" altLang="zh-CN" sz="1600" b="1" dirty="0"/>
              <a:t>2014</a:t>
            </a:r>
            <a:r>
              <a:rPr lang="en-US" altLang="zh-CN" sz="1600" dirty="0"/>
              <a:t>, </a:t>
            </a:r>
            <a:r>
              <a:rPr lang="en-US" altLang="zh-CN" sz="1600" i="1" dirty="0"/>
              <a:t>136</a:t>
            </a:r>
            <a:r>
              <a:rPr lang="en-US" altLang="zh-CN" sz="1600" dirty="0"/>
              <a:t>, </a:t>
            </a:r>
            <a:r>
              <a:rPr lang="en-US" altLang="zh-CN" sz="1600" dirty="0" smtClean="0"/>
              <a:t>15913.</a:t>
            </a:r>
            <a:endParaRPr lang="zh-CN" altLang="en-US" sz="1600" dirty="0"/>
          </a:p>
        </p:txBody>
      </p:sp>
      <p:sp>
        <p:nvSpPr>
          <p:cNvPr id="7" name="矩形 6"/>
          <p:cNvSpPr/>
          <p:nvPr/>
        </p:nvSpPr>
        <p:spPr>
          <a:xfrm>
            <a:off x="717176" y="2868706"/>
            <a:ext cx="591670" cy="627529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2510117" y="2868706"/>
            <a:ext cx="699247" cy="627529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392705" y="2868705"/>
            <a:ext cx="717178" cy="627529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3478306" y="5271247"/>
            <a:ext cx="268941" cy="5378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6871446" y="5271246"/>
            <a:ext cx="354107" cy="5378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727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344DFC06-0A9F-4803-ACC5-435E4F0F2F22}" type="slidenum">
              <a:rPr lang="zh-CN" altLang="en-US" smtClean="0"/>
              <a:t>19</a:t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093" y="1173535"/>
            <a:ext cx="7597621" cy="13873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4700" y="3081153"/>
            <a:ext cx="1132007" cy="107678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4604" y="4272867"/>
            <a:ext cx="1724800" cy="1538116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418903" y="475285"/>
            <a:ext cx="6240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CuH-catalyzed </a:t>
            </a:r>
            <a:r>
              <a:rPr lang="en-US" altLang="zh-CN" sz="2800" b="1" dirty="0"/>
              <a:t>hydroamination of </a:t>
            </a:r>
            <a:r>
              <a:rPr lang="en-US" altLang="zh-CN" sz="2800" b="1" dirty="0" smtClean="0"/>
              <a:t>alkyne</a:t>
            </a:r>
            <a:endParaRPr lang="zh-CN" altLang="en-US" sz="2800" b="1" dirty="0"/>
          </a:p>
        </p:txBody>
      </p:sp>
      <p:sp>
        <p:nvSpPr>
          <p:cNvPr id="11" name="文本框 10"/>
          <p:cNvSpPr txBox="1"/>
          <p:nvPr/>
        </p:nvSpPr>
        <p:spPr>
          <a:xfrm>
            <a:off x="2869542" y="6532693"/>
            <a:ext cx="33407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</a:t>
            </a:r>
            <a:r>
              <a:rPr lang="en-US" altLang="zh-CN" sz="1600" dirty="0"/>
              <a:t>. L. Buchwald, </a:t>
            </a:r>
            <a:r>
              <a:rPr lang="en-US" altLang="zh-CN" sz="1600" i="1" dirty="0"/>
              <a:t>Nat. Chem</a:t>
            </a:r>
            <a:r>
              <a:rPr lang="en-US" altLang="zh-CN" sz="1600" dirty="0"/>
              <a:t>. </a:t>
            </a:r>
            <a:r>
              <a:rPr lang="en-US" altLang="zh-CN" sz="1600" b="1" dirty="0"/>
              <a:t>2015</a:t>
            </a:r>
            <a:r>
              <a:rPr lang="en-US" altLang="zh-CN" sz="1600" dirty="0"/>
              <a:t>, </a:t>
            </a:r>
            <a:r>
              <a:rPr lang="en-US" altLang="zh-CN" sz="1600" i="1" dirty="0"/>
              <a:t>7</a:t>
            </a:r>
            <a:r>
              <a:rPr lang="en-US" altLang="zh-CN" sz="1600" dirty="0"/>
              <a:t>, </a:t>
            </a:r>
            <a:r>
              <a:rPr lang="en-US" altLang="zh-CN" sz="1600" dirty="0" smtClean="0"/>
              <a:t>38.</a:t>
            </a:r>
            <a:endParaRPr lang="zh-CN" altLang="en-US" sz="1600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838" y="2613020"/>
            <a:ext cx="5853203" cy="185539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570" y="4520559"/>
            <a:ext cx="6416996" cy="198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82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344DFC06-0A9F-4803-ACC5-435E4F0F2F22}" type="slidenum">
              <a:rPr lang="zh-CN" altLang="en-US" smtClean="0">
                <a:solidFill>
                  <a:schemeClr val="accent3"/>
                </a:solidFill>
              </a:rPr>
              <a:t>2</a:t>
            </a:fld>
            <a:endParaRPr lang="zh-CN" altLang="en-US" dirty="0">
              <a:solidFill>
                <a:schemeClr val="accent3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66633" y="1906497"/>
            <a:ext cx="741073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ea typeface="Arial Unicode MS" pitchFamily="34" charset="-122"/>
                <a:cs typeface="Arial" pitchFamily="34" charset="0"/>
              </a:rPr>
              <a:t>1.   Introduction</a:t>
            </a:r>
            <a:endParaRPr lang="en-US" altLang="zh-CN" sz="2400" dirty="0" smtClean="0"/>
          </a:p>
          <a:p>
            <a:pPr>
              <a:lnSpc>
                <a:spcPct val="150000"/>
              </a:lnSpc>
            </a:pPr>
            <a:r>
              <a:rPr lang="en-US" altLang="zh-CN" sz="2400" dirty="0" smtClean="0"/>
              <a:t>2.   Study </a:t>
            </a:r>
            <a:r>
              <a:rPr lang="en-US" altLang="zh-CN" sz="2400" dirty="0"/>
              <a:t>of </a:t>
            </a:r>
            <a:r>
              <a:rPr lang="en-US" altLang="zh-CN" sz="2400" dirty="0" smtClean="0"/>
              <a:t>copper(I</a:t>
            </a:r>
            <a:r>
              <a:rPr lang="en-US" altLang="zh-CN" sz="2400" dirty="0"/>
              <a:t>) </a:t>
            </a:r>
            <a:r>
              <a:rPr lang="en-US" altLang="zh-CN" sz="2400" dirty="0" smtClean="0"/>
              <a:t>Hydride complexes</a:t>
            </a:r>
            <a:r>
              <a:rPr lang="en-US" altLang="zh-CN" sz="2400" dirty="0"/>
              <a:t>, h</a:t>
            </a:r>
            <a:r>
              <a:rPr lang="en-US" altLang="zh-CN" sz="2400" dirty="0" smtClean="0"/>
              <a:t>ydroxylamine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/>
              <a:t>       esters </a:t>
            </a:r>
            <a:r>
              <a:rPr lang="en-US" altLang="zh-CN" sz="2400" dirty="0"/>
              <a:t>and </a:t>
            </a:r>
            <a:r>
              <a:rPr lang="en-US" altLang="zh-CN" sz="2400" dirty="0" smtClean="0"/>
              <a:t>related </a:t>
            </a:r>
            <a:r>
              <a:rPr lang="en-US" altLang="zh-CN" sz="2400" dirty="0"/>
              <a:t>r</a:t>
            </a:r>
            <a:r>
              <a:rPr lang="en-US" altLang="zh-CN" sz="2400" dirty="0" smtClean="0"/>
              <a:t>eactions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/>
              <a:t>3. </a:t>
            </a:r>
            <a:r>
              <a:rPr lang="en-US" altLang="zh-CN" sz="2400" dirty="0"/>
              <a:t> </a:t>
            </a:r>
            <a:r>
              <a:rPr lang="en-US" altLang="zh-CN" sz="2400" dirty="0" smtClean="0"/>
              <a:t> Copper(I</a:t>
            </a:r>
            <a:r>
              <a:rPr lang="en-US" altLang="zh-CN" sz="2400" dirty="0"/>
              <a:t>) </a:t>
            </a:r>
            <a:r>
              <a:rPr lang="en-US" altLang="zh-CN" sz="2400" dirty="0" smtClean="0"/>
              <a:t>hydride-catalyzed hydroamination</a:t>
            </a:r>
            <a:r>
              <a:rPr lang="en-US" altLang="zh-CN" sz="2400" dirty="0"/>
              <a:t>: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/>
              <a:t>       scope</a:t>
            </a:r>
            <a:r>
              <a:rPr lang="en-US" altLang="zh-CN" sz="2400" dirty="0"/>
              <a:t>, and </a:t>
            </a:r>
            <a:r>
              <a:rPr lang="en-US" altLang="zh-CN" sz="2400" dirty="0" smtClean="0"/>
              <a:t>mechanistic insight</a:t>
            </a:r>
            <a:endParaRPr lang="en-US" altLang="zh-CN" sz="2400" dirty="0"/>
          </a:p>
          <a:p>
            <a:pPr marL="457200" indent="-457200">
              <a:lnSpc>
                <a:spcPct val="150000"/>
              </a:lnSpc>
              <a:buAutoNum type="arabicPeriod" startAt="4"/>
            </a:pPr>
            <a:r>
              <a:rPr lang="en-US" altLang="zh-CN" sz="2400" dirty="0" smtClean="0"/>
              <a:t>Outlook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/>
              <a:t>5. </a:t>
            </a:r>
            <a:r>
              <a:rPr lang="en-US" altLang="zh-CN" sz="2400" b="1" dirty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400" b="1" dirty="0" smtClean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400" dirty="0" smtClean="0">
                <a:ea typeface="Arial Unicode MS" panose="020B0604020202020204" pitchFamily="34" charset="-122"/>
                <a:cs typeface="Arial" panose="020B0604020202020204" pitchFamily="34" charset="0"/>
              </a:rPr>
              <a:t>Acknowledgement</a:t>
            </a:r>
            <a:endParaRPr lang="zh-CN" altLang="en-US" sz="2400" dirty="0"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17811" y="408214"/>
            <a:ext cx="7108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cs typeface="Times New Roman" pitchFamily="18" charset="0"/>
              </a:rPr>
              <a:t>Contents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0383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7086600" y="6482878"/>
            <a:ext cx="2057400" cy="365125"/>
          </a:xfrm>
        </p:spPr>
        <p:txBody>
          <a:bodyPr/>
          <a:lstStyle/>
          <a:p>
            <a:fld id="{344DFC06-0A9F-4803-ACC5-435E4F0F2F22}" type="slidenum">
              <a:rPr lang="zh-CN" altLang="en-US" smtClean="0"/>
              <a:t>20</a:t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3914" y="1480608"/>
            <a:ext cx="6304931" cy="49126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860107" y="6532693"/>
            <a:ext cx="33722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</a:t>
            </a:r>
            <a:r>
              <a:rPr lang="en-US" altLang="zh-CN" sz="1600" dirty="0"/>
              <a:t>. L. Buchwald, </a:t>
            </a:r>
            <a:r>
              <a:rPr lang="en-US" altLang="zh-CN" sz="1600" i="1" dirty="0"/>
              <a:t>Nat. Chem</a:t>
            </a:r>
            <a:r>
              <a:rPr lang="en-US" altLang="zh-CN" sz="1600" dirty="0"/>
              <a:t>. </a:t>
            </a:r>
            <a:r>
              <a:rPr lang="en-US" altLang="zh-CN" sz="1600" b="1" dirty="0"/>
              <a:t>2015</a:t>
            </a:r>
            <a:r>
              <a:rPr lang="en-US" altLang="zh-CN" sz="1600" dirty="0"/>
              <a:t>, </a:t>
            </a:r>
            <a:r>
              <a:rPr lang="en-US" altLang="zh-CN" sz="1600" i="1" dirty="0"/>
              <a:t>7</a:t>
            </a:r>
            <a:r>
              <a:rPr lang="en-US" altLang="zh-CN" sz="1600" dirty="0"/>
              <a:t>, </a:t>
            </a:r>
            <a:r>
              <a:rPr lang="en-US" altLang="zh-CN" sz="1600" dirty="0" smtClean="0"/>
              <a:t>38.</a:t>
            </a:r>
            <a:endParaRPr lang="zh-CN" altLang="en-US" sz="1600" dirty="0"/>
          </a:p>
        </p:txBody>
      </p:sp>
      <p:sp>
        <p:nvSpPr>
          <p:cNvPr id="5" name="文本框 4"/>
          <p:cNvSpPr txBox="1"/>
          <p:nvPr/>
        </p:nvSpPr>
        <p:spPr>
          <a:xfrm>
            <a:off x="1213942" y="457200"/>
            <a:ext cx="7961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Proposed mechanism </a:t>
            </a:r>
            <a:r>
              <a:rPr lang="en-US" altLang="zh-CN" sz="2800" b="1" dirty="0" smtClean="0"/>
              <a:t>for hydroamination of alkyne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56344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344DFC06-0A9F-4803-ACC5-435E4F0F2F22}" type="slidenum">
              <a:rPr lang="zh-CN" altLang="en-US" smtClean="0"/>
              <a:t>21</a:t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536" y="2445737"/>
            <a:ext cx="8070926" cy="191566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205" y="4415741"/>
            <a:ext cx="7951589" cy="201616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279590" y="457200"/>
            <a:ext cx="7327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/>
              <a:t>Mechanism </a:t>
            </a:r>
            <a:r>
              <a:rPr lang="en-US" altLang="zh-CN" sz="2800" b="1" dirty="0"/>
              <a:t>study </a:t>
            </a:r>
            <a:r>
              <a:rPr lang="en-US" altLang="zh-CN" sz="2800" b="1" dirty="0" smtClean="0"/>
              <a:t>for hydroamination </a:t>
            </a:r>
            <a:r>
              <a:rPr lang="en-US" altLang="zh-CN" sz="2800" b="1" dirty="0"/>
              <a:t>of alkyne </a:t>
            </a:r>
            <a:endParaRPr lang="zh-CN" altLang="en-US" sz="28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2860107" y="6532693"/>
            <a:ext cx="33722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</a:t>
            </a:r>
            <a:r>
              <a:rPr lang="en-US" altLang="zh-CN" sz="1600" dirty="0"/>
              <a:t>. L. Buchwald, </a:t>
            </a:r>
            <a:r>
              <a:rPr lang="en-US" altLang="zh-CN" sz="1600" i="1" dirty="0"/>
              <a:t>Nat. Chem</a:t>
            </a:r>
            <a:r>
              <a:rPr lang="en-US" altLang="zh-CN" sz="1600" dirty="0"/>
              <a:t>. </a:t>
            </a:r>
            <a:r>
              <a:rPr lang="en-US" altLang="zh-CN" sz="1600" b="1" dirty="0"/>
              <a:t>2015</a:t>
            </a:r>
            <a:r>
              <a:rPr lang="en-US" altLang="zh-CN" sz="1600" dirty="0"/>
              <a:t>, </a:t>
            </a:r>
            <a:r>
              <a:rPr lang="en-US" altLang="zh-CN" sz="1600" i="1" dirty="0"/>
              <a:t>7</a:t>
            </a:r>
            <a:r>
              <a:rPr lang="en-US" altLang="zh-CN" sz="1600" dirty="0"/>
              <a:t>, </a:t>
            </a:r>
            <a:r>
              <a:rPr lang="en-US" altLang="zh-CN" sz="1600" dirty="0" smtClean="0"/>
              <a:t>38.</a:t>
            </a:r>
            <a:endParaRPr lang="zh-CN" altLang="en-US" sz="1600" dirty="0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2587247"/>
              </p:ext>
            </p:extLst>
          </p:nvPr>
        </p:nvGraphicFramePr>
        <p:xfrm>
          <a:off x="3042870" y="1260473"/>
          <a:ext cx="2985235" cy="11806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CS ChemDraw Drawing" r:id="rId6" imgW="2476329" imgH="979307" progId="ChemDraw.Document.6.0">
                  <p:embed/>
                </p:oleObj>
              </mc:Choice>
              <mc:Fallback>
                <p:oleObj name="CS ChemDraw Drawing" r:id="rId6" imgW="2476329" imgH="97930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42870" y="1260473"/>
                        <a:ext cx="2985235" cy="11806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644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344DFC06-0A9F-4803-ACC5-435E4F0F2F22}" type="slidenum">
              <a:rPr lang="zh-CN" altLang="en-US" smtClean="0"/>
              <a:t>22</a:t>
            </a:fld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84" y="1878163"/>
            <a:ext cx="8315832" cy="3952669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277002" y="472966"/>
            <a:ext cx="7740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CuH-catalyzed synthesis of chiral secondary </a:t>
            </a:r>
            <a:r>
              <a:rPr lang="en-US" altLang="zh-CN" sz="2800" b="1" dirty="0" smtClean="0"/>
              <a:t>amine</a:t>
            </a:r>
            <a:endParaRPr lang="zh-CN" altLang="en-US" sz="2800" b="1" dirty="0"/>
          </a:p>
        </p:txBody>
      </p:sp>
      <p:sp>
        <p:nvSpPr>
          <p:cNvPr id="5" name="文本框 4"/>
          <p:cNvSpPr txBox="1"/>
          <p:nvPr/>
        </p:nvSpPr>
        <p:spPr>
          <a:xfrm>
            <a:off x="2390639" y="6535043"/>
            <a:ext cx="42970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S. L. Buchwald, </a:t>
            </a:r>
            <a:r>
              <a:rPr lang="en-US" altLang="zh-CN" sz="1600" i="1" dirty="0"/>
              <a:t>J. Am. Chem. Soc. </a:t>
            </a:r>
            <a:r>
              <a:rPr lang="en-US" altLang="zh-CN" sz="1600" b="1" dirty="0" smtClean="0"/>
              <a:t>2015</a:t>
            </a:r>
            <a:r>
              <a:rPr lang="en-US" altLang="zh-CN" sz="1600" dirty="0" smtClean="0"/>
              <a:t>, </a:t>
            </a:r>
            <a:r>
              <a:rPr lang="en-US" altLang="zh-CN" sz="1600" i="1" dirty="0" smtClean="0"/>
              <a:t>137</a:t>
            </a:r>
            <a:r>
              <a:rPr lang="en-US" altLang="zh-CN" sz="1600" dirty="0" smtClean="0"/>
              <a:t>, 9716.</a:t>
            </a:r>
            <a:endParaRPr lang="zh-CN" altLang="en-US" sz="1600" dirty="0"/>
          </a:p>
        </p:txBody>
      </p:sp>
      <p:sp>
        <p:nvSpPr>
          <p:cNvPr id="6" name="椭圆 5"/>
          <p:cNvSpPr/>
          <p:nvPr/>
        </p:nvSpPr>
        <p:spPr>
          <a:xfrm>
            <a:off x="968188" y="5181600"/>
            <a:ext cx="699247" cy="286870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>
            <a:off x="2904565" y="5468470"/>
            <a:ext cx="5289176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/>
        </p:nvSpPr>
        <p:spPr>
          <a:xfrm>
            <a:off x="806824" y="5504328"/>
            <a:ext cx="1021976" cy="3623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>
            <a:off x="2895601" y="5836018"/>
            <a:ext cx="52891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795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344DFC06-0A9F-4803-ACC5-435E4F0F2F22}" type="slidenum">
              <a:rPr lang="zh-CN" altLang="en-US" smtClean="0"/>
              <a:t>23</a:t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940" y="1843989"/>
            <a:ext cx="8140120" cy="17938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510" y="4322653"/>
            <a:ext cx="8289064" cy="169666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553075" y="472965"/>
            <a:ext cx="3955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C</a:t>
            </a:r>
            <a:r>
              <a:rPr lang="en-US" altLang="zh-CN" sz="2800" b="1" dirty="0" smtClean="0"/>
              <a:t>ompetition experiments</a:t>
            </a:r>
            <a:endParaRPr lang="en-US" altLang="zh-CN" sz="28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2390639" y="6535043"/>
            <a:ext cx="42970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S. L. Buchwald, </a:t>
            </a:r>
            <a:r>
              <a:rPr lang="en-US" altLang="zh-CN" sz="1600" i="1" dirty="0"/>
              <a:t>J. Am. Chem. Soc. </a:t>
            </a:r>
            <a:r>
              <a:rPr lang="en-US" altLang="zh-CN" sz="1600" b="1" dirty="0" smtClean="0"/>
              <a:t>2015</a:t>
            </a:r>
            <a:r>
              <a:rPr lang="en-US" altLang="zh-CN" sz="1600" dirty="0" smtClean="0"/>
              <a:t>, </a:t>
            </a:r>
            <a:r>
              <a:rPr lang="en-US" altLang="zh-CN" sz="1600" i="1" dirty="0" smtClean="0"/>
              <a:t>137</a:t>
            </a:r>
            <a:r>
              <a:rPr lang="en-US" altLang="zh-CN" sz="1600" dirty="0" smtClean="0"/>
              <a:t>, 9716.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67184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344DFC06-0A9F-4803-ACC5-435E4F0F2F22}" type="slidenum">
              <a:rPr lang="zh-CN" altLang="en-US" smtClean="0"/>
              <a:t>24</a:t>
            </a:fld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2882979" y="6534857"/>
            <a:ext cx="32949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S. L. Buchwald, </a:t>
            </a:r>
            <a:r>
              <a:rPr lang="en-US" altLang="zh-CN" sz="1600" i="1" dirty="0" smtClean="0"/>
              <a:t>Science</a:t>
            </a:r>
            <a:r>
              <a:rPr lang="en-US" altLang="zh-CN" sz="1600" dirty="0" smtClean="0"/>
              <a:t>, </a:t>
            </a:r>
            <a:r>
              <a:rPr lang="en-US" altLang="zh-CN" sz="1600" b="1" dirty="0" smtClean="0"/>
              <a:t>2015</a:t>
            </a:r>
            <a:r>
              <a:rPr lang="en-US" altLang="zh-CN" sz="1600" dirty="0" smtClean="0"/>
              <a:t>, </a:t>
            </a:r>
            <a:r>
              <a:rPr lang="en-US" altLang="zh-CN" sz="1600" i="1" dirty="0" smtClean="0"/>
              <a:t>349</a:t>
            </a:r>
            <a:r>
              <a:rPr lang="en-US" altLang="zh-CN" sz="1600" dirty="0"/>
              <a:t>, </a:t>
            </a:r>
            <a:r>
              <a:rPr lang="en-US" altLang="zh-CN" sz="1600" dirty="0" smtClean="0"/>
              <a:t>62.</a:t>
            </a:r>
            <a:endParaRPr lang="zh-CN" altLang="en-US" sz="1600" dirty="0"/>
          </a:p>
        </p:txBody>
      </p:sp>
      <p:sp>
        <p:nvSpPr>
          <p:cNvPr id="5" name="文本框 4"/>
          <p:cNvSpPr txBox="1"/>
          <p:nvPr/>
        </p:nvSpPr>
        <p:spPr>
          <a:xfrm>
            <a:off x="1513494" y="488731"/>
            <a:ext cx="7121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Hydroamination </a:t>
            </a:r>
            <a:r>
              <a:rPr lang="en-US" altLang="zh-CN" sz="2800" b="1" dirty="0"/>
              <a:t>of unactivated internal </a:t>
            </a:r>
            <a:r>
              <a:rPr lang="en-US" altLang="zh-CN" sz="2800" b="1" dirty="0" smtClean="0"/>
              <a:t>olefin</a:t>
            </a:r>
            <a:endParaRPr lang="zh-CN" altLang="en-US" sz="2800" b="1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760" y="4768640"/>
            <a:ext cx="8194314" cy="172181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818" y="1291532"/>
            <a:ext cx="7652371" cy="10473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423" y="2329696"/>
            <a:ext cx="7674333" cy="223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7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344DFC06-0A9F-4803-ACC5-435E4F0F2F22}" type="slidenum">
              <a:rPr lang="zh-CN" altLang="en-US" smtClean="0"/>
              <a:t>25</a:t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863" y="1767459"/>
            <a:ext cx="8192189" cy="325005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610310" y="472966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Calculation</a:t>
            </a:r>
            <a:endParaRPr lang="zh-CN" altLang="en-US" sz="2800" b="1" dirty="0"/>
          </a:p>
        </p:txBody>
      </p:sp>
      <p:sp>
        <p:nvSpPr>
          <p:cNvPr id="5" name="文本框 4"/>
          <p:cNvSpPr txBox="1"/>
          <p:nvPr/>
        </p:nvSpPr>
        <p:spPr>
          <a:xfrm>
            <a:off x="2895858" y="6534857"/>
            <a:ext cx="32949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S. L. Buchwald, </a:t>
            </a:r>
            <a:r>
              <a:rPr lang="en-US" altLang="zh-CN" sz="1600" i="1" dirty="0" smtClean="0"/>
              <a:t>Science</a:t>
            </a:r>
            <a:r>
              <a:rPr lang="en-US" altLang="zh-CN" sz="1600" dirty="0" smtClean="0"/>
              <a:t>, </a:t>
            </a:r>
            <a:r>
              <a:rPr lang="en-US" altLang="zh-CN" sz="1600" b="1" dirty="0" smtClean="0"/>
              <a:t>2015</a:t>
            </a:r>
            <a:r>
              <a:rPr lang="en-US" altLang="zh-CN" sz="1600" dirty="0" smtClean="0"/>
              <a:t>, </a:t>
            </a:r>
            <a:r>
              <a:rPr lang="en-US" altLang="zh-CN" sz="1600" i="1" dirty="0" smtClean="0"/>
              <a:t>349</a:t>
            </a:r>
            <a:r>
              <a:rPr lang="en-US" altLang="zh-CN" sz="1600" dirty="0"/>
              <a:t>, </a:t>
            </a:r>
            <a:r>
              <a:rPr lang="en-US" altLang="zh-CN" sz="1600" dirty="0" smtClean="0"/>
              <a:t>62.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87659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7086600" y="6486753"/>
            <a:ext cx="2057400" cy="365125"/>
          </a:xfrm>
        </p:spPr>
        <p:txBody>
          <a:bodyPr/>
          <a:lstStyle/>
          <a:p>
            <a:fld id="{344DFC06-0A9F-4803-ACC5-435E4F0F2F22}" type="slidenum">
              <a:rPr lang="zh-CN" altLang="en-US" smtClean="0"/>
              <a:t>26</a:t>
            </a:fld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866633" y="1906497"/>
            <a:ext cx="741073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bg2"/>
                </a:solidFill>
                <a:ea typeface="Arial Unicode MS" pitchFamily="34" charset="-122"/>
                <a:cs typeface="Arial" pitchFamily="34" charset="0"/>
              </a:rPr>
              <a:t>1.   Introduction</a:t>
            </a:r>
            <a:endParaRPr lang="en-US" altLang="zh-CN" sz="2400" dirty="0" smtClean="0">
              <a:solidFill>
                <a:schemeClr val="bg2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bg2"/>
                </a:solidFill>
              </a:rPr>
              <a:t>2.   Study </a:t>
            </a:r>
            <a:r>
              <a:rPr lang="en-US" altLang="zh-CN" sz="2400" dirty="0">
                <a:solidFill>
                  <a:schemeClr val="bg2"/>
                </a:solidFill>
              </a:rPr>
              <a:t>of </a:t>
            </a:r>
            <a:r>
              <a:rPr lang="en-US" altLang="zh-CN" sz="2400" dirty="0" smtClean="0">
                <a:solidFill>
                  <a:schemeClr val="bg2"/>
                </a:solidFill>
              </a:rPr>
              <a:t>copper(I</a:t>
            </a:r>
            <a:r>
              <a:rPr lang="en-US" altLang="zh-CN" sz="2400" dirty="0">
                <a:solidFill>
                  <a:schemeClr val="bg2"/>
                </a:solidFill>
              </a:rPr>
              <a:t>) </a:t>
            </a:r>
            <a:r>
              <a:rPr lang="en-US" altLang="zh-CN" sz="2400" dirty="0" smtClean="0">
                <a:solidFill>
                  <a:schemeClr val="bg2"/>
                </a:solidFill>
              </a:rPr>
              <a:t>Hydride complexes</a:t>
            </a:r>
            <a:r>
              <a:rPr lang="en-US" altLang="zh-CN" sz="2400" dirty="0">
                <a:solidFill>
                  <a:schemeClr val="bg2"/>
                </a:solidFill>
              </a:rPr>
              <a:t>, h</a:t>
            </a:r>
            <a:r>
              <a:rPr lang="en-US" altLang="zh-CN" sz="2400" dirty="0" smtClean="0">
                <a:solidFill>
                  <a:schemeClr val="bg2"/>
                </a:solidFill>
              </a:rPr>
              <a:t>ydroxylamine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bg2"/>
                </a:solidFill>
              </a:rPr>
              <a:t>       esters </a:t>
            </a:r>
            <a:r>
              <a:rPr lang="en-US" altLang="zh-CN" sz="2400" dirty="0">
                <a:solidFill>
                  <a:schemeClr val="bg2"/>
                </a:solidFill>
              </a:rPr>
              <a:t>and </a:t>
            </a:r>
            <a:r>
              <a:rPr lang="en-US" altLang="zh-CN" sz="2400" dirty="0" smtClean="0">
                <a:solidFill>
                  <a:schemeClr val="bg2"/>
                </a:solidFill>
              </a:rPr>
              <a:t>related </a:t>
            </a:r>
            <a:r>
              <a:rPr lang="en-US" altLang="zh-CN" sz="2400" dirty="0">
                <a:solidFill>
                  <a:schemeClr val="bg2"/>
                </a:solidFill>
              </a:rPr>
              <a:t>r</a:t>
            </a:r>
            <a:r>
              <a:rPr lang="en-US" altLang="zh-CN" sz="2400" dirty="0" smtClean="0">
                <a:solidFill>
                  <a:schemeClr val="bg2"/>
                </a:solidFill>
              </a:rPr>
              <a:t>eactions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bg2"/>
                </a:solidFill>
              </a:rPr>
              <a:t>3. </a:t>
            </a:r>
            <a:r>
              <a:rPr lang="en-US" altLang="zh-CN" sz="2400" dirty="0">
                <a:solidFill>
                  <a:schemeClr val="bg2"/>
                </a:solidFill>
              </a:rPr>
              <a:t> </a:t>
            </a:r>
            <a:r>
              <a:rPr lang="en-US" altLang="zh-CN" sz="2400" dirty="0" smtClean="0">
                <a:solidFill>
                  <a:schemeClr val="bg2"/>
                </a:solidFill>
              </a:rPr>
              <a:t> Copper(I</a:t>
            </a:r>
            <a:r>
              <a:rPr lang="en-US" altLang="zh-CN" sz="2400" dirty="0">
                <a:solidFill>
                  <a:schemeClr val="bg2"/>
                </a:solidFill>
              </a:rPr>
              <a:t>) </a:t>
            </a:r>
            <a:r>
              <a:rPr lang="en-US" altLang="zh-CN" sz="2400" dirty="0" smtClean="0">
                <a:solidFill>
                  <a:schemeClr val="bg2"/>
                </a:solidFill>
              </a:rPr>
              <a:t>hydride-catalyzed hydroamination</a:t>
            </a:r>
            <a:r>
              <a:rPr lang="en-US" altLang="zh-CN" sz="2400" dirty="0">
                <a:solidFill>
                  <a:schemeClr val="bg2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bg2"/>
                </a:solidFill>
              </a:rPr>
              <a:t>       scope</a:t>
            </a:r>
            <a:r>
              <a:rPr lang="en-US" altLang="zh-CN" sz="2400" dirty="0">
                <a:solidFill>
                  <a:schemeClr val="bg2"/>
                </a:solidFill>
              </a:rPr>
              <a:t>, and </a:t>
            </a:r>
            <a:r>
              <a:rPr lang="en-US" altLang="zh-CN" sz="2400" dirty="0" smtClean="0">
                <a:solidFill>
                  <a:schemeClr val="bg2"/>
                </a:solidFill>
              </a:rPr>
              <a:t>mechanistic insight</a:t>
            </a:r>
            <a:endParaRPr lang="en-US" altLang="zh-CN" sz="2400" dirty="0">
              <a:solidFill>
                <a:schemeClr val="bg2"/>
              </a:solidFill>
            </a:endParaRPr>
          </a:p>
          <a:p>
            <a:pPr marL="457200" indent="-457200">
              <a:lnSpc>
                <a:spcPct val="150000"/>
              </a:lnSpc>
              <a:buAutoNum type="arabicPeriod" startAt="4"/>
            </a:pPr>
            <a:r>
              <a:rPr lang="en-US" altLang="zh-CN" sz="2400" dirty="0" smtClean="0"/>
              <a:t>Outlook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bg2"/>
                </a:solidFill>
              </a:rPr>
              <a:t>5. </a:t>
            </a:r>
            <a:r>
              <a:rPr lang="en-US" altLang="zh-CN" sz="2400" b="1" dirty="0">
                <a:solidFill>
                  <a:schemeClr val="bg2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400" b="1" dirty="0" smtClean="0">
                <a:solidFill>
                  <a:schemeClr val="bg2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400" dirty="0" smtClean="0">
                <a:solidFill>
                  <a:schemeClr val="bg2"/>
                </a:solidFill>
                <a:ea typeface="Arial Unicode MS" panose="020B0604020202020204" pitchFamily="34" charset="-122"/>
                <a:cs typeface="Arial" panose="020B0604020202020204" pitchFamily="34" charset="0"/>
              </a:rPr>
              <a:t>Acknowledgement</a:t>
            </a:r>
            <a:endParaRPr lang="zh-CN" altLang="en-US" sz="2400" dirty="0">
              <a:solidFill>
                <a:schemeClr val="bg2"/>
              </a:solidFill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17811" y="408214"/>
            <a:ext cx="7108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cs typeface="Times New Roman" pitchFamily="18" charset="0"/>
              </a:rPr>
              <a:t>Contents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42077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344DFC06-0A9F-4803-ACC5-435E4F0F2F22}" type="slidenum">
              <a:rPr lang="zh-CN" altLang="en-US" smtClean="0"/>
              <a:t>27</a:t>
            </a:fld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837449" y="471278"/>
            <a:ext cx="1380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/>
              <a:t>Outlook</a:t>
            </a:r>
            <a:endParaRPr lang="en-US" altLang="zh-CN" sz="2800" b="1" dirty="0"/>
          </a:p>
        </p:txBody>
      </p:sp>
      <p:sp>
        <p:nvSpPr>
          <p:cNvPr id="4" name="文本框 3"/>
          <p:cNvSpPr txBox="1"/>
          <p:nvPr/>
        </p:nvSpPr>
        <p:spPr>
          <a:xfrm>
            <a:off x="1304302" y="2563198"/>
            <a:ext cx="64838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Amines derived from </a:t>
            </a:r>
            <a:r>
              <a:rPr lang="en-US" altLang="zh-CN" sz="2400" dirty="0"/>
              <a:t>tri- and tetrasubstituted </a:t>
            </a:r>
            <a:r>
              <a:rPr lang="en-US" altLang="zh-CN" sz="2400" dirty="0" smtClean="0"/>
              <a:t>alkenes;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Utilize electrophilic aminating </a:t>
            </a:r>
            <a:r>
              <a:rPr lang="en-US" altLang="zh-CN" sz="2400" dirty="0"/>
              <a:t>agents to transfer aromatic amines </a:t>
            </a:r>
            <a:r>
              <a:rPr lang="en-US" altLang="zh-CN" sz="2400" dirty="0" smtClean="0"/>
              <a:t>or ammonia or </a:t>
            </a:r>
            <a:r>
              <a:rPr lang="en-US" altLang="zh-CN" sz="2400" dirty="0"/>
              <a:t>its </a:t>
            </a:r>
            <a:r>
              <a:rPr lang="en-US" altLang="zh-CN" sz="2400" dirty="0" smtClean="0"/>
              <a:t>equivalents.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401975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7097488" y="6486753"/>
            <a:ext cx="2057400" cy="365125"/>
          </a:xfrm>
        </p:spPr>
        <p:txBody>
          <a:bodyPr/>
          <a:lstStyle/>
          <a:p>
            <a:fld id="{344DFC06-0A9F-4803-ACC5-435E4F0F2F22}" type="slidenum">
              <a:rPr lang="zh-CN" altLang="en-US" smtClean="0"/>
              <a:t>28</a:t>
            </a:fld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017811" y="408214"/>
            <a:ext cx="7108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cs typeface="Times New Roman" pitchFamily="18" charset="0"/>
              </a:rPr>
              <a:t>Contents</a:t>
            </a:r>
            <a:endParaRPr lang="zh-CN" altLang="en-US" sz="2800" b="1" dirty="0"/>
          </a:p>
        </p:txBody>
      </p:sp>
      <p:sp>
        <p:nvSpPr>
          <p:cNvPr id="4" name="文本框 3"/>
          <p:cNvSpPr txBox="1"/>
          <p:nvPr/>
        </p:nvSpPr>
        <p:spPr>
          <a:xfrm>
            <a:off x="866633" y="1906497"/>
            <a:ext cx="741073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bg2"/>
                </a:solidFill>
                <a:ea typeface="Arial Unicode MS" pitchFamily="34" charset="-122"/>
                <a:cs typeface="Arial" pitchFamily="34" charset="0"/>
              </a:rPr>
              <a:t>1.   Introduction</a:t>
            </a:r>
            <a:endParaRPr lang="en-US" altLang="zh-CN" sz="2400" dirty="0" smtClean="0">
              <a:solidFill>
                <a:schemeClr val="bg2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bg2"/>
                </a:solidFill>
              </a:rPr>
              <a:t>2.   Study </a:t>
            </a:r>
            <a:r>
              <a:rPr lang="en-US" altLang="zh-CN" sz="2400" dirty="0">
                <a:solidFill>
                  <a:schemeClr val="bg2"/>
                </a:solidFill>
              </a:rPr>
              <a:t>of </a:t>
            </a:r>
            <a:r>
              <a:rPr lang="en-US" altLang="zh-CN" sz="2400" dirty="0" smtClean="0">
                <a:solidFill>
                  <a:schemeClr val="bg2"/>
                </a:solidFill>
              </a:rPr>
              <a:t>copper(I</a:t>
            </a:r>
            <a:r>
              <a:rPr lang="en-US" altLang="zh-CN" sz="2400" dirty="0">
                <a:solidFill>
                  <a:schemeClr val="bg2"/>
                </a:solidFill>
              </a:rPr>
              <a:t>) </a:t>
            </a:r>
            <a:r>
              <a:rPr lang="en-US" altLang="zh-CN" sz="2400" dirty="0" smtClean="0">
                <a:solidFill>
                  <a:schemeClr val="bg2"/>
                </a:solidFill>
              </a:rPr>
              <a:t>Hydride complexes</a:t>
            </a:r>
            <a:r>
              <a:rPr lang="en-US" altLang="zh-CN" sz="2400" dirty="0">
                <a:solidFill>
                  <a:schemeClr val="bg2"/>
                </a:solidFill>
              </a:rPr>
              <a:t>, h</a:t>
            </a:r>
            <a:r>
              <a:rPr lang="en-US" altLang="zh-CN" sz="2400" dirty="0" smtClean="0">
                <a:solidFill>
                  <a:schemeClr val="bg2"/>
                </a:solidFill>
              </a:rPr>
              <a:t>ydroxylamine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bg2"/>
                </a:solidFill>
              </a:rPr>
              <a:t>       esters </a:t>
            </a:r>
            <a:r>
              <a:rPr lang="en-US" altLang="zh-CN" sz="2400" dirty="0">
                <a:solidFill>
                  <a:schemeClr val="bg2"/>
                </a:solidFill>
              </a:rPr>
              <a:t>and </a:t>
            </a:r>
            <a:r>
              <a:rPr lang="en-US" altLang="zh-CN" sz="2400" dirty="0" smtClean="0">
                <a:solidFill>
                  <a:schemeClr val="bg2"/>
                </a:solidFill>
              </a:rPr>
              <a:t>related </a:t>
            </a:r>
            <a:r>
              <a:rPr lang="en-US" altLang="zh-CN" sz="2400" dirty="0">
                <a:solidFill>
                  <a:schemeClr val="bg2"/>
                </a:solidFill>
              </a:rPr>
              <a:t>r</a:t>
            </a:r>
            <a:r>
              <a:rPr lang="en-US" altLang="zh-CN" sz="2400" dirty="0" smtClean="0">
                <a:solidFill>
                  <a:schemeClr val="bg2"/>
                </a:solidFill>
              </a:rPr>
              <a:t>eactions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bg2"/>
                </a:solidFill>
              </a:rPr>
              <a:t>3. </a:t>
            </a:r>
            <a:r>
              <a:rPr lang="en-US" altLang="zh-CN" sz="2400" dirty="0">
                <a:solidFill>
                  <a:schemeClr val="bg2"/>
                </a:solidFill>
              </a:rPr>
              <a:t> </a:t>
            </a:r>
            <a:r>
              <a:rPr lang="en-US" altLang="zh-CN" sz="2400" dirty="0" smtClean="0">
                <a:solidFill>
                  <a:schemeClr val="bg2"/>
                </a:solidFill>
              </a:rPr>
              <a:t> Copper(I</a:t>
            </a:r>
            <a:r>
              <a:rPr lang="en-US" altLang="zh-CN" sz="2400" dirty="0">
                <a:solidFill>
                  <a:schemeClr val="bg2"/>
                </a:solidFill>
              </a:rPr>
              <a:t>) </a:t>
            </a:r>
            <a:r>
              <a:rPr lang="en-US" altLang="zh-CN" sz="2400" dirty="0" smtClean="0">
                <a:solidFill>
                  <a:schemeClr val="bg2"/>
                </a:solidFill>
              </a:rPr>
              <a:t>hydride-catalyzed hydroamination</a:t>
            </a:r>
            <a:r>
              <a:rPr lang="en-US" altLang="zh-CN" sz="2400" dirty="0">
                <a:solidFill>
                  <a:schemeClr val="bg2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bg2"/>
                </a:solidFill>
              </a:rPr>
              <a:t>       scope</a:t>
            </a:r>
            <a:r>
              <a:rPr lang="en-US" altLang="zh-CN" sz="2400" dirty="0">
                <a:solidFill>
                  <a:schemeClr val="bg2"/>
                </a:solidFill>
              </a:rPr>
              <a:t>, and </a:t>
            </a:r>
            <a:r>
              <a:rPr lang="en-US" altLang="zh-CN" sz="2400" dirty="0" smtClean="0">
                <a:solidFill>
                  <a:schemeClr val="bg2"/>
                </a:solidFill>
              </a:rPr>
              <a:t>mechanistic insight</a:t>
            </a:r>
            <a:endParaRPr lang="en-US" altLang="zh-CN" sz="2400" dirty="0">
              <a:solidFill>
                <a:schemeClr val="bg2"/>
              </a:solidFill>
            </a:endParaRPr>
          </a:p>
          <a:p>
            <a:pPr marL="457200" indent="-457200">
              <a:lnSpc>
                <a:spcPct val="150000"/>
              </a:lnSpc>
              <a:buAutoNum type="arabicPeriod" startAt="4"/>
            </a:pPr>
            <a:r>
              <a:rPr lang="en-US" altLang="zh-CN" sz="2400" dirty="0" smtClean="0">
                <a:solidFill>
                  <a:schemeClr val="bg2"/>
                </a:solidFill>
              </a:rPr>
              <a:t>Outlook </a:t>
            </a:r>
            <a:r>
              <a:rPr lang="en-US" altLang="zh-CN" sz="2400" dirty="0">
                <a:solidFill>
                  <a:schemeClr val="bg2"/>
                </a:solidFill>
              </a:rPr>
              <a:t>and </a:t>
            </a:r>
            <a:r>
              <a:rPr lang="en-US" altLang="zh-CN" sz="2400" dirty="0" smtClean="0">
                <a:solidFill>
                  <a:schemeClr val="bg2"/>
                </a:solidFill>
              </a:rPr>
              <a:t>conclusions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/>
              <a:t>5. </a:t>
            </a:r>
            <a:r>
              <a:rPr lang="en-US" altLang="zh-CN" sz="2400" b="1" dirty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400" b="1" dirty="0" smtClean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400" dirty="0" smtClean="0">
                <a:ea typeface="Arial Unicode MS" panose="020B0604020202020204" pitchFamily="34" charset="-122"/>
                <a:cs typeface="Arial" panose="020B0604020202020204" pitchFamily="34" charset="0"/>
              </a:rPr>
              <a:t>Acknowledgement</a:t>
            </a:r>
            <a:endParaRPr lang="zh-CN" altLang="en-US" sz="2400" dirty="0"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79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344DFC06-0A9F-4803-ACC5-435E4F0F2F22}" type="slidenum">
              <a:rPr lang="zh-CN" altLang="en-US" smtClean="0"/>
              <a:t>29</a:t>
            </a:fld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>
            <a:off x="180944" y="1052736"/>
            <a:ext cx="877199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2021072" y="1628800"/>
            <a:ext cx="266128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b="1" i="1" dirty="0">
                <a:latin typeface="Arial" charset="0"/>
                <a:cs typeface="Arial" charset="0"/>
              </a:rPr>
              <a:t>Prof. </a:t>
            </a:r>
            <a:r>
              <a:rPr lang="en-US" altLang="zh-CN" sz="2000" b="1" i="1" dirty="0" smtClean="0">
                <a:latin typeface="Arial" charset="0"/>
                <a:cs typeface="Arial" charset="0"/>
              </a:rPr>
              <a:t>Huang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b="1" i="1" dirty="0" err="1" smtClean="0">
                <a:latin typeface="Arial" charset="0"/>
                <a:cs typeface="Arial" charset="0"/>
              </a:rPr>
              <a:t>Jiean</a:t>
            </a:r>
            <a:r>
              <a:rPr lang="en-US" altLang="zh-CN" sz="2000" b="1" i="1" dirty="0" smtClean="0">
                <a:latin typeface="Arial" charset="0"/>
                <a:cs typeface="Arial" charset="0"/>
              </a:rPr>
              <a:t> Chen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b="1" i="1" dirty="0" smtClean="0">
                <a:latin typeface="Arial" charset="0"/>
                <a:cs typeface="Arial" charset="0"/>
              </a:rPr>
              <a:t>All members here</a:t>
            </a:r>
          </a:p>
        </p:txBody>
      </p:sp>
      <p:sp>
        <p:nvSpPr>
          <p:cNvPr id="5" name="TextBox 15"/>
          <p:cNvSpPr txBox="1"/>
          <p:nvPr/>
        </p:nvSpPr>
        <p:spPr>
          <a:xfrm>
            <a:off x="1907704" y="3861048"/>
            <a:ext cx="52581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Thanks for your attention!</a:t>
            </a:r>
            <a:endParaRPr lang="zh-CN" altLang="en-US" sz="3200" b="1" i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19194" y="408214"/>
            <a:ext cx="7108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defRPr/>
            </a:pPr>
            <a:r>
              <a:rPr lang="en-US" altLang="zh-CN" sz="2800" b="1" kern="0" dirty="0">
                <a:cs typeface="Arial" pitchFamily="34" charset="0"/>
              </a:rPr>
              <a:t>Acknowledgment</a:t>
            </a:r>
            <a:endParaRPr lang="zh-CN" altLang="en-US" sz="2800" b="1" kern="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17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344DFC06-0A9F-4803-ACC5-435E4F0F2F22}" type="slidenum">
              <a:rPr lang="zh-CN" altLang="en-US" smtClean="0"/>
              <a:t>3</a:t>
            </a:fld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1017811" y="408214"/>
            <a:ext cx="7108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cs typeface="Times New Roman" pitchFamily="18" charset="0"/>
              </a:rPr>
              <a:t>Contents</a:t>
            </a:r>
            <a:endParaRPr lang="zh-CN" altLang="en-US" sz="2800" b="1" dirty="0"/>
          </a:p>
        </p:txBody>
      </p:sp>
      <p:sp>
        <p:nvSpPr>
          <p:cNvPr id="7" name="文本框 6"/>
          <p:cNvSpPr txBox="1"/>
          <p:nvPr/>
        </p:nvSpPr>
        <p:spPr>
          <a:xfrm>
            <a:off x="866633" y="1906497"/>
            <a:ext cx="741073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ea typeface="Arial Unicode MS" pitchFamily="34" charset="-122"/>
                <a:cs typeface="Arial" pitchFamily="34" charset="0"/>
              </a:rPr>
              <a:t>1.   Introduction</a:t>
            </a:r>
            <a:endParaRPr lang="en-US" altLang="zh-CN" sz="2400" dirty="0" smtClean="0"/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bg2"/>
                </a:solidFill>
              </a:rPr>
              <a:t>2.   Study </a:t>
            </a:r>
            <a:r>
              <a:rPr lang="en-US" altLang="zh-CN" sz="2400" dirty="0">
                <a:solidFill>
                  <a:schemeClr val="bg2"/>
                </a:solidFill>
              </a:rPr>
              <a:t>of </a:t>
            </a:r>
            <a:r>
              <a:rPr lang="en-US" altLang="zh-CN" sz="2400" dirty="0" smtClean="0">
                <a:solidFill>
                  <a:schemeClr val="bg2"/>
                </a:solidFill>
              </a:rPr>
              <a:t>copper(I</a:t>
            </a:r>
            <a:r>
              <a:rPr lang="en-US" altLang="zh-CN" sz="2400" dirty="0">
                <a:solidFill>
                  <a:schemeClr val="bg2"/>
                </a:solidFill>
              </a:rPr>
              <a:t>) </a:t>
            </a:r>
            <a:r>
              <a:rPr lang="en-US" altLang="zh-CN" sz="2400" dirty="0" smtClean="0">
                <a:solidFill>
                  <a:schemeClr val="bg2"/>
                </a:solidFill>
              </a:rPr>
              <a:t>Hydride complexes</a:t>
            </a:r>
            <a:r>
              <a:rPr lang="en-US" altLang="zh-CN" sz="2400" dirty="0">
                <a:solidFill>
                  <a:schemeClr val="bg2"/>
                </a:solidFill>
              </a:rPr>
              <a:t>, h</a:t>
            </a:r>
            <a:r>
              <a:rPr lang="en-US" altLang="zh-CN" sz="2400" dirty="0" smtClean="0">
                <a:solidFill>
                  <a:schemeClr val="bg2"/>
                </a:solidFill>
              </a:rPr>
              <a:t>ydroxylamine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bg2"/>
                </a:solidFill>
              </a:rPr>
              <a:t>       esters </a:t>
            </a:r>
            <a:r>
              <a:rPr lang="en-US" altLang="zh-CN" sz="2400" dirty="0">
                <a:solidFill>
                  <a:schemeClr val="bg2"/>
                </a:solidFill>
              </a:rPr>
              <a:t>and </a:t>
            </a:r>
            <a:r>
              <a:rPr lang="en-US" altLang="zh-CN" sz="2400" dirty="0" smtClean="0">
                <a:solidFill>
                  <a:schemeClr val="bg2"/>
                </a:solidFill>
              </a:rPr>
              <a:t>related </a:t>
            </a:r>
            <a:r>
              <a:rPr lang="en-US" altLang="zh-CN" sz="2400" dirty="0">
                <a:solidFill>
                  <a:schemeClr val="bg2"/>
                </a:solidFill>
              </a:rPr>
              <a:t>r</a:t>
            </a:r>
            <a:r>
              <a:rPr lang="en-US" altLang="zh-CN" sz="2400" dirty="0" smtClean="0">
                <a:solidFill>
                  <a:schemeClr val="bg2"/>
                </a:solidFill>
              </a:rPr>
              <a:t>eactions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bg2"/>
                </a:solidFill>
              </a:rPr>
              <a:t>3. </a:t>
            </a:r>
            <a:r>
              <a:rPr lang="en-US" altLang="zh-CN" sz="2400" dirty="0">
                <a:solidFill>
                  <a:schemeClr val="bg2"/>
                </a:solidFill>
              </a:rPr>
              <a:t> </a:t>
            </a:r>
            <a:r>
              <a:rPr lang="en-US" altLang="zh-CN" sz="2400" dirty="0" smtClean="0">
                <a:solidFill>
                  <a:schemeClr val="bg2"/>
                </a:solidFill>
              </a:rPr>
              <a:t> Copper(I</a:t>
            </a:r>
            <a:r>
              <a:rPr lang="en-US" altLang="zh-CN" sz="2400" dirty="0">
                <a:solidFill>
                  <a:schemeClr val="bg2"/>
                </a:solidFill>
              </a:rPr>
              <a:t>) </a:t>
            </a:r>
            <a:r>
              <a:rPr lang="en-US" altLang="zh-CN" sz="2400" dirty="0" smtClean="0">
                <a:solidFill>
                  <a:schemeClr val="bg2"/>
                </a:solidFill>
              </a:rPr>
              <a:t>hydride-catalyzed hydroamination</a:t>
            </a:r>
            <a:r>
              <a:rPr lang="en-US" altLang="zh-CN" sz="2400" dirty="0">
                <a:solidFill>
                  <a:schemeClr val="bg2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bg2"/>
                </a:solidFill>
              </a:rPr>
              <a:t>       scope</a:t>
            </a:r>
            <a:r>
              <a:rPr lang="en-US" altLang="zh-CN" sz="2400" dirty="0">
                <a:solidFill>
                  <a:schemeClr val="bg2"/>
                </a:solidFill>
              </a:rPr>
              <a:t>, and </a:t>
            </a:r>
            <a:r>
              <a:rPr lang="en-US" altLang="zh-CN" sz="2400" dirty="0" smtClean="0">
                <a:solidFill>
                  <a:schemeClr val="bg2"/>
                </a:solidFill>
              </a:rPr>
              <a:t>mechanistic insight</a:t>
            </a:r>
            <a:endParaRPr lang="en-US" altLang="zh-CN" sz="2400" dirty="0">
              <a:solidFill>
                <a:schemeClr val="bg2"/>
              </a:solidFill>
            </a:endParaRPr>
          </a:p>
          <a:p>
            <a:pPr marL="457200" indent="-457200">
              <a:lnSpc>
                <a:spcPct val="150000"/>
              </a:lnSpc>
              <a:buAutoNum type="arabicPeriod" startAt="4"/>
            </a:pPr>
            <a:r>
              <a:rPr lang="en-US" altLang="zh-CN" sz="2400" dirty="0" smtClean="0">
                <a:solidFill>
                  <a:schemeClr val="bg2"/>
                </a:solidFill>
              </a:rPr>
              <a:t>Outlook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bg2"/>
                </a:solidFill>
              </a:rPr>
              <a:t>5. </a:t>
            </a:r>
            <a:r>
              <a:rPr lang="en-US" altLang="zh-CN" sz="2400" b="1" dirty="0">
                <a:solidFill>
                  <a:schemeClr val="bg2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400" b="1" dirty="0" smtClean="0">
                <a:solidFill>
                  <a:schemeClr val="bg2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400" dirty="0" smtClean="0">
                <a:solidFill>
                  <a:schemeClr val="bg2"/>
                </a:solidFill>
                <a:ea typeface="Arial Unicode MS" panose="020B0604020202020204" pitchFamily="34" charset="-122"/>
                <a:cs typeface="Arial" panose="020B0604020202020204" pitchFamily="34" charset="0"/>
              </a:rPr>
              <a:t>Acknowledgement</a:t>
            </a:r>
            <a:endParaRPr lang="zh-CN" altLang="en-US" sz="2400" dirty="0">
              <a:solidFill>
                <a:schemeClr val="bg2"/>
              </a:solidFill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26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344DFC06-0A9F-4803-ACC5-435E4F0F2F22}" type="slidenum">
              <a:rPr lang="zh-CN" altLang="en-US" smtClean="0"/>
              <a:t>4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613" y="1919480"/>
            <a:ext cx="6525251" cy="13050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614" y="4881982"/>
            <a:ext cx="5619035" cy="156754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745" y="3047238"/>
            <a:ext cx="4998846" cy="12997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7742" y="3455201"/>
            <a:ext cx="2476500" cy="16383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094926" y="4721173"/>
            <a:ext cx="1343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Red solid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6983119" y="5117139"/>
            <a:ext cx="1517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Air sensitive</a:t>
            </a:r>
            <a:endParaRPr lang="zh-CN" altLang="en-US" b="1" dirty="0"/>
          </a:p>
        </p:txBody>
      </p:sp>
      <p:sp>
        <p:nvSpPr>
          <p:cNvPr id="13" name="文本框 12"/>
          <p:cNvSpPr txBox="1"/>
          <p:nvPr/>
        </p:nvSpPr>
        <p:spPr>
          <a:xfrm>
            <a:off x="121433" y="4429794"/>
            <a:ext cx="2507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cs typeface="Times New Roman" panose="02020603050405020304" pitchFamily="18" charset="0"/>
              </a:rPr>
              <a:t>Source of copper</a:t>
            </a:r>
            <a:endParaRPr lang="zh-CN" altLang="en-US" b="1" dirty="0"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449875" y="262028"/>
            <a:ext cx="628519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dirty="0">
                <a:ea typeface="Arial Unicode MS" pitchFamily="34" charset="-122"/>
                <a:cs typeface="Arial" pitchFamily="34" charset="0"/>
              </a:rPr>
              <a:t>Copper </a:t>
            </a:r>
            <a:r>
              <a:rPr lang="en-US" altLang="zh-CN" sz="2800" b="1" dirty="0" smtClean="0">
                <a:ea typeface="Arial Unicode MS" pitchFamily="34" charset="-122"/>
                <a:cs typeface="Arial" pitchFamily="34" charset="0"/>
              </a:rPr>
              <a:t>hydride </a:t>
            </a:r>
            <a:endParaRPr lang="en-US" altLang="zh-CN" sz="2800" b="1" dirty="0"/>
          </a:p>
        </p:txBody>
      </p:sp>
      <p:sp>
        <p:nvSpPr>
          <p:cNvPr id="14" name="文本框 13"/>
          <p:cNvSpPr txBox="1"/>
          <p:nvPr/>
        </p:nvSpPr>
        <p:spPr>
          <a:xfrm>
            <a:off x="121433" y="1556817"/>
            <a:ext cx="2507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cs typeface="Times New Roman" panose="02020603050405020304" pitchFamily="18" charset="0"/>
              </a:rPr>
              <a:t>Source of hydride</a:t>
            </a:r>
            <a:endParaRPr lang="zh-CN" altLang="en-US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32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7086600" y="6466419"/>
            <a:ext cx="2057400" cy="365125"/>
          </a:xfrm>
        </p:spPr>
        <p:txBody>
          <a:bodyPr/>
          <a:lstStyle/>
          <a:p>
            <a:fld id="{344DFC06-0A9F-4803-ACC5-435E4F0F2F22}" type="slidenum">
              <a:rPr lang="zh-CN" altLang="en-US" smtClean="0"/>
              <a:t>5</a:t>
            </a:fld>
            <a:r>
              <a:rPr lang="zh-CN" altLang="en-US" dirty="0" smtClean="0"/>
              <a:t> 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344" y="1730899"/>
            <a:ext cx="7035312" cy="390023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449875" y="372390"/>
            <a:ext cx="6285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cs typeface="Times New Roman" panose="02020603050405020304" pitchFamily="18" charset="0"/>
              </a:rPr>
              <a:t>Hydroamination</a:t>
            </a:r>
            <a:endParaRPr lang="zh-CN" altLang="en-US" sz="28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45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7086600" y="6491515"/>
            <a:ext cx="2057400" cy="365125"/>
          </a:xfrm>
        </p:spPr>
        <p:txBody>
          <a:bodyPr/>
          <a:lstStyle/>
          <a:p>
            <a:fld id="{344DFC06-0A9F-4803-ACC5-435E4F0F2F22}" type="slidenum">
              <a:rPr lang="zh-CN" altLang="en-US" smtClean="0"/>
              <a:t>6</a:t>
            </a:fld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1219194" y="408214"/>
            <a:ext cx="7108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/>
              <a:t>Two possible regiochemical outcomes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60" y="2297234"/>
            <a:ext cx="7686680" cy="269331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378489" y="6527373"/>
            <a:ext cx="43276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S. </a:t>
            </a:r>
            <a:r>
              <a:rPr lang="en-US" altLang="zh-CN" sz="1600" dirty="0"/>
              <a:t>L. </a:t>
            </a:r>
            <a:r>
              <a:rPr lang="en-US" altLang="zh-CN" sz="1600" dirty="0" smtClean="0"/>
              <a:t>Buchwald</a:t>
            </a:r>
            <a:r>
              <a:rPr lang="en-US" altLang="zh-CN" sz="1600" dirty="0"/>
              <a:t>,</a:t>
            </a:r>
            <a:r>
              <a:rPr lang="en-US" altLang="zh-CN" sz="1600" dirty="0" smtClean="0"/>
              <a:t> </a:t>
            </a:r>
            <a:r>
              <a:rPr lang="en-US" altLang="zh-CN" sz="1600" i="1" dirty="0" smtClean="0"/>
              <a:t>Angew</a:t>
            </a:r>
            <a:r>
              <a:rPr lang="en-US" altLang="zh-CN" sz="1600" i="1" dirty="0"/>
              <a:t>. Chem. Int. Ed. </a:t>
            </a:r>
            <a:r>
              <a:rPr lang="en-US" altLang="zh-CN" sz="1600" b="1" dirty="0"/>
              <a:t>2016</a:t>
            </a:r>
            <a:r>
              <a:rPr lang="en-US" altLang="zh-CN" sz="1600" dirty="0"/>
              <a:t>, </a:t>
            </a:r>
            <a:r>
              <a:rPr lang="en-US" altLang="zh-CN" sz="1600" i="1" dirty="0"/>
              <a:t>55</a:t>
            </a:r>
            <a:r>
              <a:rPr lang="en-US" altLang="zh-CN" sz="1600" dirty="0"/>
              <a:t>, </a:t>
            </a:r>
            <a:r>
              <a:rPr lang="en-US" altLang="zh-CN" sz="1600" dirty="0" smtClean="0"/>
              <a:t>48.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73974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7086600" y="6486753"/>
            <a:ext cx="2057400" cy="365125"/>
          </a:xfrm>
        </p:spPr>
        <p:txBody>
          <a:bodyPr/>
          <a:lstStyle/>
          <a:p>
            <a:fld id="{344DFC06-0A9F-4803-ACC5-435E4F0F2F22}" type="slidenum">
              <a:rPr lang="zh-CN" altLang="en-US" smtClean="0"/>
              <a:t>7</a:t>
            </a:fld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1017811" y="408214"/>
            <a:ext cx="7108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cs typeface="Times New Roman" pitchFamily="18" charset="0"/>
              </a:rPr>
              <a:t>Contents</a:t>
            </a:r>
            <a:endParaRPr lang="zh-CN" altLang="en-US" sz="28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866633" y="1906497"/>
            <a:ext cx="741073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bg2"/>
                </a:solidFill>
                <a:ea typeface="Arial Unicode MS" pitchFamily="34" charset="-122"/>
                <a:cs typeface="Arial" pitchFamily="34" charset="0"/>
              </a:rPr>
              <a:t>1.   Introduction</a:t>
            </a:r>
            <a:endParaRPr lang="en-US" altLang="zh-CN" sz="2400" dirty="0" smtClean="0">
              <a:solidFill>
                <a:schemeClr val="bg2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/>
              <a:t>2.   Study </a:t>
            </a:r>
            <a:r>
              <a:rPr lang="en-US" altLang="zh-CN" sz="2400" dirty="0"/>
              <a:t>of </a:t>
            </a:r>
            <a:r>
              <a:rPr lang="en-US" altLang="zh-CN" sz="2400" dirty="0" smtClean="0"/>
              <a:t>copper(I</a:t>
            </a:r>
            <a:r>
              <a:rPr lang="en-US" altLang="zh-CN" sz="2400" dirty="0"/>
              <a:t>) </a:t>
            </a:r>
            <a:r>
              <a:rPr lang="en-US" altLang="zh-CN" sz="2400" dirty="0" smtClean="0"/>
              <a:t>Hydride complexes</a:t>
            </a:r>
            <a:r>
              <a:rPr lang="en-US" altLang="zh-CN" sz="2400" dirty="0"/>
              <a:t>, h</a:t>
            </a:r>
            <a:r>
              <a:rPr lang="en-US" altLang="zh-CN" sz="2400" dirty="0" smtClean="0"/>
              <a:t>ydroxylamine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/>
              <a:t>       esters </a:t>
            </a:r>
            <a:r>
              <a:rPr lang="en-US" altLang="zh-CN" sz="2400" dirty="0"/>
              <a:t>and </a:t>
            </a:r>
            <a:r>
              <a:rPr lang="en-US" altLang="zh-CN" sz="2400" dirty="0" smtClean="0"/>
              <a:t>related </a:t>
            </a:r>
            <a:r>
              <a:rPr lang="en-US" altLang="zh-CN" sz="2400" dirty="0"/>
              <a:t>r</a:t>
            </a:r>
            <a:r>
              <a:rPr lang="en-US" altLang="zh-CN" sz="2400" dirty="0" smtClean="0"/>
              <a:t>eactions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bg2"/>
                </a:solidFill>
              </a:rPr>
              <a:t>3. </a:t>
            </a:r>
            <a:r>
              <a:rPr lang="en-US" altLang="zh-CN" sz="2400" dirty="0">
                <a:solidFill>
                  <a:schemeClr val="bg2"/>
                </a:solidFill>
              </a:rPr>
              <a:t> </a:t>
            </a:r>
            <a:r>
              <a:rPr lang="en-US" altLang="zh-CN" sz="2400" dirty="0" smtClean="0">
                <a:solidFill>
                  <a:schemeClr val="bg2"/>
                </a:solidFill>
              </a:rPr>
              <a:t> Copper(I</a:t>
            </a:r>
            <a:r>
              <a:rPr lang="en-US" altLang="zh-CN" sz="2400" dirty="0">
                <a:solidFill>
                  <a:schemeClr val="bg2"/>
                </a:solidFill>
              </a:rPr>
              <a:t>) </a:t>
            </a:r>
            <a:r>
              <a:rPr lang="en-US" altLang="zh-CN" sz="2400" dirty="0" smtClean="0">
                <a:solidFill>
                  <a:schemeClr val="bg2"/>
                </a:solidFill>
              </a:rPr>
              <a:t>hydride-catalyzed hydroamination</a:t>
            </a:r>
            <a:r>
              <a:rPr lang="en-US" altLang="zh-CN" sz="2400" dirty="0">
                <a:solidFill>
                  <a:schemeClr val="bg2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bg2"/>
                </a:solidFill>
              </a:rPr>
              <a:t>       scope</a:t>
            </a:r>
            <a:r>
              <a:rPr lang="en-US" altLang="zh-CN" sz="2400" dirty="0">
                <a:solidFill>
                  <a:schemeClr val="bg2"/>
                </a:solidFill>
              </a:rPr>
              <a:t>, and </a:t>
            </a:r>
            <a:r>
              <a:rPr lang="en-US" altLang="zh-CN" sz="2400" dirty="0" smtClean="0">
                <a:solidFill>
                  <a:schemeClr val="bg2"/>
                </a:solidFill>
              </a:rPr>
              <a:t>mechanistic insight</a:t>
            </a:r>
            <a:endParaRPr lang="en-US" altLang="zh-CN" sz="2400" dirty="0">
              <a:solidFill>
                <a:schemeClr val="bg2"/>
              </a:solidFill>
            </a:endParaRPr>
          </a:p>
          <a:p>
            <a:pPr marL="457200" indent="-457200">
              <a:lnSpc>
                <a:spcPct val="150000"/>
              </a:lnSpc>
              <a:buAutoNum type="arabicPeriod" startAt="4"/>
            </a:pPr>
            <a:r>
              <a:rPr lang="en-US" altLang="zh-CN" sz="2400" dirty="0" smtClean="0">
                <a:solidFill>
                  <a:schemeClr val="bg2"/>
                </a:solidFill>
              </a:rPr>
              <a:t>Outlook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bg2"/>
                </a:solidFill>
              </a:rPr>
              <a:t>5. </a:t>
            </a:r>
            <a:r>
              <a:rPr lang="en-US" altLang="zh-CN" sz="2400" b="1" dirty="0">
                <a:solidFill>
                  <a:schemeClr val="bg2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400" b="1" dirty="0" smtClean="0">
                <a:solidFill>
                  <a:schemeClr val="bg2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400" dirty="0" smtClean="0">
                <a:solidFill>
                  <a:schemeClr val="bg2"/>
                </a:solidFill>
                <a:ea typeface="Arial Unicode MS" panose="020B0604020202020204" pitchFamily="34" charset="-122"/>
                <a:cs typeface="Arial" panose="020B0604020202020204" pitchFamily="34" charset="0"/>
              </a:rPr>
              <a:t>Acknowledgement</a:t>
            </a:r>
            <a:endParaRPr lang="zh-CN" altLang="en-US" sz="2400" dirty="0">
              <a:solidFill>
                <a:schemeClr val="bg2"/>
              </a:solidFill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02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344DFC06-0A9F-4803-ACC5-435E4F0F2F22}" type="slidenum">
              <a:rPr lang="zh-CN" altLang="en-US" smtClean="0"/>
              <a:t>8</a:t>
            </a:fld>
            <a:endParaRPr lang="zh-CN" altLang="en-US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0655207"/>
              </p:ext>
            </p:extLst>
          </p:nvPr>
        </p:nvGraphicFramePr>
        <p:xfrm>
          <a:off x="1103514" y="1177173"/>
          <a:ext cx="6881813" cy="542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6" name="CS ChemDraw Drawing" r:id="rId4" imgW="5735854" imgH="4515127" progId="ChemDraw.Document.6.0">
                  <p:embed/>
                </p:oleObj>
              </mc:Choice>
              <mc:Fallback>
                <p:oleObj name="CS ChemDraw Drawing" r:id="rId4" imgW="5735854" imgH="451512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03514" y="1177173"/>
                        <a:ext cx="6881813" cy="54213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1120460" y="4140723"/>
            <a:ext cx="1606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cs typeface="Times New Roman" panose="02020603050405020304" pitchFamily="18" charset="0"/>
              </a:rPr>
              <a:t>1,4-reduction</a:t>
            </a:r>
            <a:endParaRPr lang="zh-CN" altLang="en-US" dirty="0"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877933" y="4140723"/>
            <a:ext cx="1673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cs typeface="Times New Roman" panose="02020603050405020304" pitchFamily="18" charset="0"/>
              </a:rPr>
              <a:t>1,2-reduction</a:t>
            </a:r>
            <a:endParaRPr lang="zh-CN" altLang="en-US" dirty="0"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421444" y="6123543"/>
            <a:ext cx="1863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cs typeface="Times New Roman" panose="02020603050405020304" pitchFamily="18" charset="0"/>
              </a:rPr>
              <a:t>h</a:t>
            </a:r>
            <a:r>
              <a:rPr lang="en-US" altLang="zh-CN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ydroamination</a:t>
            </a:r>
            <a:endParaRPr lang="zh-CN" altLang="en-US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50090" y="6123543"/>
            <a:ext cx="1815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Times New Roman" panose="02020603050405020304" pitchFamily="18" charset="0"/>
              </a:rPr>
              <a:t>h</a:t>
            </a:r>
            <a:r>
              <a:rPr lang="en-US" altLang="zh-CN" dirty="0" smtClean="0">
                <a:cs typeface="Times New Roman" panose="02020603050405020304" pitchFamily="18" charset="0"/>
              </a:rPr>
              <a:t>ydroalkylation</a:t>
            </a:r>
            <a:endParaRPr lang="zh-CN" altLang="en-US" dirty="0"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72326" y="409387"/>
            <a:ext cx="6683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Application of copper(I</a:t>
            </a:r>
            <a:r>
              <a:rPr lang="en-US" altLang="zh-CN" sz="2800" b="1" dirty="0"/>
              <a:t>) </a:t>
            </a:r>
            <a:r>
              <a:rPr lang="en-US" altLang="zh-CN" sz="2800" b="1" dirty="0" smtClean="0"/>
              <a:t>hydride complexes</a:t>
            </a:r>
            <a:endParaRPr lang="zh-CN" altLang="en-US" sz="2800" b="1" dirty="0"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698903" y="5007716"/>
            <a:ext cx="2412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h</a:t>
            </a:r>
            <a:r>
              <a:rPr lang="en-US" altLang="zh-CN" dirty="0" smtClean="0"/>
              <a:t>igh </a:t>
            </a:r>
            <a:r>
              <a:rPr lang="en-US" altLang="zh-CN" dirty="0"/>
              <a:t>regioselective</a:t>
            </a:r>
          </a:p>
          <a:p>
            <a:r>
              <a:rPr lang="en-US" altLang="zh-CN" dirty="0"/>
              <a:t>a</a:t>
            </a:r>
            <a:r>
              <a:rPr lang="en-US" altLang="zh-CN" dirty="0" smtClean="0"/>
              <a:t>bsolute </a:t>
            </a:r>
            <a:r>
              <a:rPr lang="en-US" altLang="zh-CN" dirty="0"/>
              <a:t>stereocontrol</a:t>
            </a:r>
          </a:p>
          <a:p>
            <a:r>
              <a:rPr lang="en-US" altLang="zh-CN" dirty="0"/>
              <a:t>c</a:t>
            </a:r>
            <a:r>
              <a:rPr lang="en-US" altLang="zh-CN" dirty="0" smtClean="0"/>
              <a:t>reate </a:t>
            </a:r>
            <a:r>
              <a:rPr lang="en-US" altLang="zh-CN" dirty="0"/>
              <a:t>SP</a:t>
            </a:r>
            <a:r>
              <a:rPr lang="en-US" altLang="zh-CN" baseline="30000" dirty="0"/>
              <a:t>3</a:t>
            </a:r>
            <a:r>
              <a:rPr lang="en-US" altLang="zh-CN" dirty="0"/>
              <a:t> </a:t>
            </a:r>
            <a:r>
              <a:rPr lang="en-US" altLang="zh-CN" dirty="0" smtClean="0"/>
              <a:t>center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78669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7086600" y="6479957"/>
            <a:ext cx="2057400" cy="365125"/>
          </a:xfrm>
        </p:spPr>
        <p:txBody>
          <a:bodyPr/>
          <a:lstStyle/>
          <a:p>
            <a:fld id="{344DFC06-0A9F-4803-ACC5-435E4F0F2F22}" type="slidenum">
              <a:rPr lang="zh-CN" altLang="en-US" smtClean="0"/>
              <a:t>9</a:t>
            </a:fld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998470" y="408214"/>
            <a:ext cx="7108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/>
              <a:t>The first highly </a:t>
            </a:r>
            <a:r>
              <a:rPr lang="en-US" altLang="zh-CN" sz="2800" b="1" dirty="0" smtClean="0"/>
              <a:t>enantioselective </a:t>
            </a:r>
            <a:r>
              <a:rPr lang="en-US" altLang="zh-CN" sz="2800" b="1" dirty="0"/>
              <a:t>CuH chemistry </a:t>
            </a:r>
            <a:endParaRPr lang="zh-CN" altLang="en-US" sz="2800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766" y="1302045"/>
            <a:ext cx="6580300" cy="505430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373556" y="6520984"/>
            <a:ext cx="43453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i="1" dirty="0" smtClean="0"/>
              <a:t>S. L. </a:t>
            </a:r>
            <a:r>
              <a:rPr lang="en-US" altLang="zh-CN" sz="1600" dirty="0" smtClean="0"/>
              <a:t>Buchwald, </a:t>
            </a:r>
            <a:r>
              <a:rPr lang="en-US" altLang="zh-CN" sz="1600" i="1" dirty="0" smtClean="0"/>
              <a:t>J</a:t>
            </a:r>
            <a:r>
              <a:rPr lang="en-US" altLang="zh-CN" sz="1600" i="1" dirty="0"/>
              <a:t>. Am. Chem. Soc. </a:t>
            </a:r>
            <a:r>
              <a:rPr lang="en-US" altLang="zh-CN" sz="1600" b="1" dirty="0" smtClean="0"/>
              <a:t>1999</a:t>
            </a:r>
            <a:r>
              <a:rPr lang="en-US" altLang="zh-CN" sz="1600" dirty="0"/>
              <a:t>,</a:t>
            </a:r>
            <a:r>
              <a:rPr lang="en-US" altLang="zh-CN" sz="1600" dirty="0" smtClean="0"/>
              <a:t> </a:t>
            </a:r>
            <a:r>
              <a:rPr lang="en-US" altLang="zh-CN" sz="1600" i="1" dirty="0" smtClean="0"/>
              <a:t>121</a:t>
            </a:r>
            <a:r>
              <a:rPr lang="en-US" altLang="zh-CN" sz="1600" i="1" dirty="0"/>
              <a:t>,</a:t>
            </a:r>
            <a:r>
              <a:rPr lang="en-US" altLang="zh-CN" sz="1600" i="1" dirty="0" smtClean="0"/>
              <a:t> </a:t>
            </a:r>
            <a:r>
              <a:rPr lang="en-US" altLang="zh-CN" sz="1600" dirty="0" smtClean="0"/>
              <a:t>9473.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03159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718</Words>
  <Application>Microsoft Office PowerPoint</Application>
  <PresentationFormat>全屏显示(4:3)</PresentationFormat>
  <Paragraphs>164</Paragraphs>
  <Slides>29</Slides>
  <Notes>25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9" baseType="lpstr">
      <vt:lpstr>Arial Unicode MS</vt:lpstr>
      <vt:lpstr>宋体</vt:lpstr>
      <vt:lpstr>微软雅黑</vt:lpstr>
      <vt:lpstr>Arial</vt:lpstr>
      <vt:lpstr>Calibri</vt:lpstr>
      <vt:lpstr>Calibri Light</vt:lpstr>
      <vt:lpstr>Times New Roman</vt:lpstr>
      <vt:lpstr>Wingdings</vt:lpstr>
      <vt:lpstr>Office 主题</vt:lpstr>
      <vt:lpstr>CS ChemDraw Drawing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2015-11-30T01:10:45Z</dcterms:created>
  <dcterms:modified xsi:type="dcterms:W3CDTF">2016-06-22T03:35:56Z</dcterms:modified>
</cp:coreProperties>
</file>