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62" r:id="rId4"/>
    <p:sldId id="266" r:id="rId5"/>
    <p:sldId id="263" r:id="rId6"/>
    <p:sldId id="265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6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E3E"/>
    <a:srgbClr val="000000"/>
    <a:srgbClr val="8E8E8E"/>
    <a:srgbClr val="F4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65" autoAdjust="0"/>
  </p:normalViewPr>
  <p:slideViewPr>
    <p:cSldViewPr snapToGrid="0">
      <p:cViewPr varScale="1">
        <p:scale>
          <a:sx n="70" d="100"/>
          <a:sy n="70" d="100"/>
        </p:scale>
        <p:origin x="8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F316E-F211-4442-90E1-22CAC45A442A}" type="datetimeFigureOut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9ED41-CDF5-45A8-A821-0327232E43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1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 smtClean="0">
                <a:effectLst/>
              </a:rPr>
              <a:t>A High-Yield, </a:t>
            </a:r>
            <a:r>
              <a:rPr lang="en-US" altLang="zh-CN" b="1" dirty="0" err="1" smtClean="0">
                <a:effectLst/>
              </a:rPr>
              <a:t>Chemoselective</a:t>
            </a:r>
            <a:r>
              <a:rPr lang="en-US" altLang="zh-CN" b="1" dirty="0" smtClean="0">
                <a:effectLst/>
              </a:rPr>
              <a:t>, and Mild Synthetic Method</a:t>
            </a:r>
            <a:br>
              <a:rPr lang="en-US" altLang="zh-CN" b="1" dirty="0" smtClean="0">
                <a:effectLst/>
              </a:rPr>
            </a:br>
            <a:r>
              <a:rPr lang="en-US" altLang="zh-CN" dirty="0" smtClean="0">
                <a:effectLst/>
              </a:rPr>
              <a:t/>
            </a:r>
            <a:br>
              <a:rPr lang="en-US" altLang="zh-CN" dirty="0" smtClean="0">
                <a:effectLst/>
              </a:rPr>
            </a:br>
            <a:r>
              <a:rPr lang="en-US" altLang="zh-CN" dirty="0" err="1" smtClean="0">
                <a:effectLst/>
              </a:rPr>
              <a:t>Azides</a:t>
            </a:r>
            <a:r>
              <a:rPr lang="en-US" altLang="zh-CN" dirty="0" smtClean="0">
                <a:effectLst/>
              </a:rPr>
              <a:t> react readily with </a:t>
            </a:r>
            <a:r>
              <a:rPr lang="en-US" altLang="zh-CN" dirty="0" err="1" smtClean="0">
                <a:effectLst/>
              </a:rPr>
              <a:t>triarylphosphines</a:t>
            </a:r>
            <a:r>
              <a:rPr lang="en-US" altLang="zh-CN" dirty="0" smtClean="0">
                <a:effectLst/>
              </a:rPr>
              <a:t> to form the corresponding </a:t>
            </a:r>
            <a:r>
              <a:rPr lang="en-US" altLang="zh-CN" dirty="0" err="1" smtClean="0">
                <a:effectLst/>
              </a:rPr>
              <a:t>iminophophoranes</a:t>
            </a:r>
            <a:r>
              <a:rPr lang="en-US" altLang="zh-CN" dirty="0" smtClean="0">
                <a:effectLst/>
              </a:rPr>
              <a:t> (</a:t>
            </a:r>
            <a:r>
              <a:rPr lang="en-US" altLang="zh-CN" dirty="0" err="1" smtClean="0">
                <a:effectLst/>
              </a:rPr>
              <a:t>aza-ylides</a:t>
            </a:r>
            <a:r>
              <a:rPr lang="en-US" altLang="zh-CN" dirty="0" smtClean="0">
                <a:effectLst/>
              </a:rPr>
              <a:t>) with loss of nitrogen. This transformation, originally reported by Staudinger and Meyer,</a:t>
            </a:r>
            <a:r>
              <a:rPr lang="en-US" altLang="zh-CN" baseline="30000" dirty="0" smtClean="0">
                <a:effectLst/>
              </a:rPr>
              <a:t>1</a:t>
            </a:r>
            <a:r>
              <a:rPr lang="en-US" altLang="zh-CN" dirty="0" smtClean="0">
                <a:effectLst/>
              </a:rPr>
              <a:t> takes place under mild conditions and leads to excellent yields of the </a:t>
            </a:r>
            <a:r>
              <a:rPr lang="en-US" altLang="zh-CN" dirty="0" err="1" smtClean="0">
                <a:effectLst/>
              </a:rPr>
              <a:t>aza-ylide</a:t>
            </a:r>
            <a:r>
              <a:rPr lang="en-US" altLang="zh-CN" dirty="0" smtClean="0">
                <a:effectLst/>
              </a:rPr>
              <a:t> products. The initially formed </a:t>
            </a:r>
            <a:r>
              <a:rPr lang="en-US" altLang="zh-CN" dirty="0" err="1" smtClean="0">
                <a:effectLst/>
              </a:rPr>
              <a:t>iminophosphorane</a:t>
            </a:r>
            <a:r>
              <a:rPr lang="en-US" altLang="zh-CN" dirty="0" smtClean="0">
                <a:effectLst/>
              </a:rPr>
              <a:t> product can undergo a number of synthetically important reactions with a variety of electrophiles, such as aldehydes and ketones. However, in aqueous medium, it is hydrolyzed to the amine product.</a:t>
            </a:r>
            <a:r>
              <a:rPr lang="en-US" altLang="zh-CN" baseline="30000" dirty="0" smtClean="0">
                <a:effectLst/>
              </a:rPr>
              <a:t>2,3</a:t>
            </a:r>
            <a:r>
              <a:rPr lang="en-US" altLang="zh-CN" dirty="0" smtClean="0">
                <a:effectLst/>
              </a:rPr>
              <a:t> The overall reduction of the </a:t>
            </a:r>
            <a:r>
              <a:rPr lang="en-US" altLang="zh-CN" dirty="0" err="1" smtClean="0">
                <a:effectLst/>
              </a:rPr>
              <a:t>azide</a:t>
            </a:r>
            <a:r>
              <a:rPr lang="en-US" altLang="zh-CN" dirty="0" smtClean="0">
                <a:effectLst/>
              </a:rPr>
              <a:t> to the amine is believed to take place as shown in </a:t>
            </a:r>
            <a:r>
              <a:rPr lang="en-US" altLang="zh-CN" b="1" dirty="0" smtClean="0">
                <a:effectLst/>
              </a:rPr>
              <a:t>Scheme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9ED41-CDF5-45A8-A821-0327232E437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1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矩形 16"/>
          <p:cNvSpPr>
            <a:spLocks noChangeArrowheads="1"/>
          </p:cNvSpPr>
          <p:nvPr/>
        </p:nvSpPr>
        <p:spPr bwMode="auto">
          <a:xfrm>
            <a:off x="0" y="2259014"/>
            <a:ext cx="9144000" cy="2339975"/>
          </a:xfrm>
          <a:prstGeom prst="rect">
            <a:avLst/>
          </a:prstGeom>
          <a:solidFill>
            <a:srgbClr val="E74E3E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64F1-F456-4B99-849E-DC76A556064C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341244" y="3781153"/>
            <a:ext cx="5364606" cy="467211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  <a:effectLst/>
                <a:latin typeface="+mn-ea"/>
                <a:ea typeface="+mn-ea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341244" y="2590801"/>
            <a:ext cx="5364606" cy="11459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 b="1" kern="1000" baseline="0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1186642" y="2676254"/>
            <a:ext cx="2002203" cy="1720850"/>
            <a:chOff x="0" y="0"/>
            <a:chExt cx="3219" cy="2998"/>
          </a:xfrm>
        </p:grpSpPr>
        <p:sp>
          <p:nvSpPr>
            <p:cNvPr id="28" name="Freeform 6"/>
            <p:cNvSpPr>
              <a:spLocks noChangeArrowheads="1"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537 w 1360"/>
                <a:gd name="T1" fmla="*/ 2266 h 1266"/>
                <a:gd name="T2" fmla="*/ 537 w 1360"/>
                <a:gd name="T3" fmla="*/ 2955 h 1266"/>
                <a:gd name="T4" fmla="*/ 589 w 1360"/>
                <a:gd name="T5" fmla="*/ 3012 h 1266"/>
                <a:gd name="T6" fmla="*/ 689 w 1360"/>
                <a:gd name="T7" fmla="*/ 3455 h 1266"/>
                <a:gd name="T8" fmla="*/ 667 w 1360"/>
                <a:gd name="T9" fmla="*/ 3528 h 1266"/>
                <a:gd name="T10" fmla="*/ 824 w 1360"/>
                <a:gd name="T11" fmla="*/ 5271 h 1266"/>
                <a:gd name="T12" fmla="*/ 947 w 1360"/>
                <a:gd name="T13" fmla="*/ 6695 h 1266"/>
                <a:gd name="T14" fmla="*/ 980 w 1360"/>
                <a:gd name="T15" fmla="*/ 7100 h 1266"/>
                <a:gd name="T16" fmla="*/ 0 w 1360"/>
                <a:gd name="T17" fmla="*/ 7100 h 1266"/>
                <a:gd name="T18" fmla="*/ 33 w 1360"/>
                <a:gd name="T19" fmla="*/ 6714 h 1266"/>
                <a:gd name="T20" fmla="*/ 213 w 1360"/>
                <a:gd name="T21" fmla="*/ 4549 h 1266"/>
                <a:gd name="T22" fmla="*/ 303 w 1360"/>
                <a:gd name="T23" fmla="*/ 3528 h 1266"/>
                <a:gd name="T24" fmla="*/ 279 w 1360"/>
                <a:gd name="T25" fmla="*/ 3438 h 1266"/>
                <a:gd name="T26" fmla="*/ 398 w 1360"/>
                <a:gd name="T27" fmla="*/ 3012 h 1266"/>
                <a:gd name="T28" fmla="*/ 443 w 1360"/>
                <a:gd name="T29" fmla="*/ 2944 h 1266"/>
                <a:gd name="T30" fmla="*/ 443 w 1360"/>
                <a:gd name="T31" fmla="*/ 2283 h 1266"/>
                <a:gd name="T32" fmla="*/ 393 w 1360"/>
                <a:gd name="T33" fmla="*/ 2198 h 1266"/>
                <a:gd name="T34" fmla="*/ 173 w 1360"/>
                <a:gd name="T35" fmla="*/ 2098 h 1266"/>
                <a:gd name="T36" fmla="*/ 246 w 1360"/>
                <a:gd name="T37" fmla="*/ 2053 h 1266"/>
                <a:gd name="T38" fmla="*/ 3496 w 1360"/>
                <a:gd name="T39" fmla="*/ 246 h 1266"/>
                <a:gd name="T40" fmla="*/ 3877 w 1360"/>
                <a:gd name="T41" fmla="*/ 28 h 1266"/>
                <a:gd name="T42" fmla="*/ 4021 w 1360"/>
                <a:gd name="T43" fmla="*/ 28 h 1266"/>
                <a:gd name="T44" fmla="*/ 7030 w 1360"/>
                <a:gd name="T45" fmla="*/ 1542 h 1266"/>
                <a:gd name="T46" fmla="*/ 7619 w 1360"/>
                <a:gd name="T47" fmla="*/ 1840 h 1266"/>
                <a:gd name="T48" fmla="*/ 7295 w 1360"/>
                <a:gd name="T49" fmla="*/ 2020 h 1266"/>
                <a:gd name="T50" fmla="*/ 4050 w 1360"/>
                <a:gd name="T51" fmla="*/ 3734 h 1266"/>
                <a:gd name="T52" fmla="*/ 3853 w 1360"/>
                <a:gd name="T53" fmla="*/ 3746 h 1266"/>
                <a:gd name="T54" fmla="*/ 627 w 1360"/>
                <a:gd name="T55" fmla="*/ 2304 h 1266"/>
                <a:gd name="T56" fmla="*/ 537 w 1360"/>
                <a:gd name="T57" fmla="*/ 2266 h 12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60"/>
                <a:gd name="T88" fmla="*/ 0 h 1266"/>
                <a:gd name="T89" fmla="*/ 1360 w 1360"/>
                <a:gd name="T90" fmla="*/ 1266 h 12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zh-CN" sz="135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29" name="Freeform 7"/>
            <p:cNvSpPr>
              <a:spLocks noChangeArrowheads="1"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824 h 400"/>
                <a:gd name="T2" fmla="*/ 438 w 845"/>
                <a:gd name="T3" fmla="*/ 180 h 400"/>
                <a:gd name="T4" fmla="*/ 537 w 845"/>
                <a:gd name="T5" fmla="*/ 156 h 400"/>
                <a:gd name="T6" fmla="*/ 1467 w 845"/>
                <a:gd name="T7" fmla="*/ 566 h 400"/>
                <a:gd name="T8" fmla="*/ 2336 w 845"/>
                <a:gd name="T9" fmla="*/ 952 h 400"/>
                <a:gd name="T10" fmla="*/ 2431 w 845"/>
                <a:gd name="T11" fmla="*/ 935 h 400"/>
                <a:gd name="T12" fmla="*/ 4057 w 845"/>
                <a:gd name="T13" fmla="*/ 73 h 400"/>
                <a:gd name="T14" fmla="*/ 4196 w 845"/>
                <a:gd name="T15" fmla="*/ 0 h 400"/>
                <a:gd name="T16" fmla="*/ 4734 w 845"/>
                <a:gd name="T17" fmla="*/ 803 h 400"/>
                <a:gd name="T18" fmla="*/ 4163 w 845"/>
                <a:gd name="T19" fmla="*/ 1160 h 400"/>
                <a:gd name="T20" fmla="*/ 2509 w 845"/>
                <a:gd name="T21" fmla="*/ 2202 h 400"/>
                <a:gd name="T22" fmla="*/ 2357 w 845"/>
                <a:gd name="T23" fmla="*/ 2209 h 400"/>
                <a:gd name="T24" fmla="*/ 45 w 845"/>
                <a:gd name="T25" fmla="*/ 857 h 400"/>
                <a:gd name="T26" fmla="*/ 0 w 845"/>
                <a:gd name="T27" fmla="*/ 824 h 4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5"/>
                <a:gd name="T43" fmla="*/ 0 h 400"/>
                <a:gd name="T44" fmla="*/ 845 w 845"/>
                <a:gd name="T45" fmla="*/ 400 h 4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zh-CN" sz="135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9370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25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496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3DCA-7A54-4D53-B847-31EBC5AF8AA4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8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9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3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046A-E681-47F3-9FDB-FC2044CDC16B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53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F410-07F0-4000-8DBD-B58818A05FAE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23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8" y="2108203"/>
            <a:ext cx="5995988" cy="1235075"/>
          </a:xfrm>
        </p:spPr>
        <p:txBody>
          <a:bodyPr anchor="b">
            <a:normAutofit/>
          </a:bodyPr>
          <a:lstStyle>
            <a:lvl1pPr algn="ctr">
              <a:defRPr sz="2025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71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0C1-AD71-4DDC-B8FB-F0EBC77CDC54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73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3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1" y="1244603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AB33-E85D-4B18-BB88-74BDCB52E6B7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8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8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8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F943-6F34-4AD0-BB80-AEE9A1BF517D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84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0C75-AF25-465C-A658-4C489B2A4DA3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8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E0C7-6955-429D-B685-1E5C9EC321C8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13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4" y="533402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2"/>
            <a:ext cx="4629150" cy="487362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4" y="21336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944E-4714-4BF0-B371-E54C2DF20F4D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34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30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B9B8-EC31-40EB-AE32-57F9011D85EE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31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矩形 16"/>
          <p:cNvSpPr>
            <a:spLocks noChangeArrowheads="1"/>
          </p:cNvSpPr>
          <p:nvPr/>
        </p:nvSpPr>
        <p:spPr bwMode="auto">
          <a:xfrm>
            <a:off x="0" y="-7938"/>
            <a:ext cx="9144000" cy="1071566"/>
          </a:xfrm>
          <a:prstGeom prst="rect">
            <a:avLst/>
          </a:prstGeom>
          <a:solidFill>
            <a:srgbClr val="E74E3E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D6D4-24AD-4C7F-B423-E4DD28F8EAC3}" type="datetime1">
              <a:rPr lang="zh-CN" altLang="en-US" smtClean="0"/>
              <a:t>2016/11/24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047BC-3720-4479-8B51-63998806C0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47676" y="1200149"/>
            <a:ext cx="8215844" cy="510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360757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bg1"/>
          </a:solidFill>
          <a:effectLst/>
          <a:latin typeface="+mj-ea"/>
          <a:ea typeface="+mj-ea"/>
          <a:cs typeface="+mj-cs"/>
        </a:defRPr>
      </a:lvl1pPr>
    </p:titleStyle>
    <p:bodyStyle>
      <a:lvl1pPr marL="271463" indent="-271463" algn="just" defTabSz="51435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accent1"/>
        </a:buClr>
        <a:buSzPct val="60000"/>
        <a:buFont typeface="Wingdings" panose="05000000000000000000" pitchFamily="2" charset="2"/>
        <a:buChar char="u"/>
        <a:defRPr lang="zh-CN" altLang="en-US" sz="18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271463" indent="-271463" algn="just" defTabSz="514350" rtl="0" eaLnBrk="1" latinLnBrk="0" hangingPunct="1">
        <a:lnSpc>
          <a:spcPct val="120000"/>
        </a:lnSpc>
        <a:spcBef>
          <a:spcPts val="0"/>
        </a:spcBef>
        <a:spcAft>
          <a:spcPts val="9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2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+mj-lt"/>
              </a:rPr>
              <a:t>Literature</a:t>
            </a:r>
            <a:r>
              <a:rPr lang="en-US" altLang="zh-CN" sz="4000" dirty="0" smtClean="0">
                <a:latin typeface="+mj-lt"/>
              </a:rPr>
              <a:t> </a:t>
            </a:r>
            <a:r>
              <a:rPr lang="en-US" altLang="zh-CN" sz="4000" dirty="0" smtClean="0">
                <a:latin typeface="+mj-lt"/>
              </a:rPr>
              <a:t>Report</a:t>
            </a:r>
            <a:endParaRPr lang="zh-CN" altLang="en-US" sz="4000" dirty="0"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41244" y="48936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/>
              <a:t>Supervisor: Prof. Yong Huang</a:t>
            </a:r>
          </a:p>
          <a:p>
            <a:pPr>
              <a:spcBef>
                <a:spcPct val="50000"/>
              </a:spcBef>
            </a:pPr>
            <a:r>
              <a:rPr lang="en-US" altLang="zh-CN" b="1" dirty="0"/>
              <a:t>Reporter: </a:t>
            </a:r>
            <a:r>
              <a:rPr lang="en-US" altLang="zh-CN" b="1" dirty="0" smtClean="0"/>
              <a:t>Miyang </a:t>
            </a:r>
            <a:r>
              <a:rPr lang="en-US" altLang="zh-CN" b="1" dirty="0"/>
              <a:t>Li</a:t>
            </a:r>
          </a:p>
          <a:p>
            <a:pPr>
              <a:spcBef>
                <a:spcPct val="50000"/>
              </a:spcBef>
            </a:pPr>
            <a:r>
              <a:rPr lang="en-US" altLang="zh-CN" b="1" dirty="0"/>
              <a:t>Date: </a:t>
            </a:r>
            <a:r>
              <a:rPr lang="en-US" altLang="zh-CN" b="1" dirty="0" smtClean="0"/>
              <a:t>2016-11-28</a:t>
            </a:r>
            <a:endParaRPr lang="en-US" altLang="zh-CN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1600" b="1" dirty="0" smtClean="0">
                <a:latin typeface="+mj-lt"/>
              </a:rPr>
              <a:t>PKUSZ SCBB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8489" y="300251"/>
            <a:ext cx="801823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i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1400" b="1" i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89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+mj-lt"/>
              </a:rPr>
              <a:t>Application</a:t>
            </a:r>
            <a:endParaRPr lang="zh-CN" altLang="en-US" sz="3200" dirty="0"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1103826"/>
            <a:ext cx="4686954" cy="5658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64503" y="6130055"/>
            <a:ext cx="3517310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err="1"/>
              <a:t>Bioreversible</a:t>
            </a:r>
            <a:r>
              <a:rPr lang="en-US" altLang="zh-CN" dirty="0"/>
              <a:t> </a:t>
            </a:r>
            <a:r>
              <a:rPr lang="en-US" altLang="zh-CN" dirty="0" smtClean="0"/>
              <a:t>Protein </a:t>
            </a:r>
            <a:r>
              <a:rPr lang="en-US" altLang="zh-CN" dirty="0"/>
              <a:t>M</a:t>
            </a:r>
            <a:r>
              <a:rPr lang="en-US" altLang="zh-CN" dirty="0" smtClean="0"/>
              <a:t>odification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241073" y="2843577"/>
            <a:ext cx="364074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Install a </a:t>
            </a:r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molecule tag</a:t>
            </a:r>
          </a:p>
          <a:p>
            <a:pPr>
              <a:lnSpc>
                <a:spcPct val="130000"/>
              </a:lnSpc>
            </a:pPr>
            <a:endParaRPr lang="en-US" altLang="zh-CN" sz="16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en-US" altLang="zh-CN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pharmaco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-kinetic enhancing moiety;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 cell-type-targeting moiety;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 cell-penetrating moiety.</a:t>
            </a:r>
            <a:endParaRPr lang="zh-CN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+mj-lt"/>
              </a:rPr>
              <a:t>Application</a:t>
            </a:r>
            <a:endParaRPr lang="zh-CN" altLang="en-US" sz="3200" dirty="0"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1151729"/>
            <a:ext cx="5106113" cy="57062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06841" y="5911394"/>
            <a:ext cx="3437159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 smtClean="0"/>
              <a:t>Peptide and Protein Modification </a:t>
            </a:r>
          </a:p>
          <a:p>
            <a:pPr algn="ctr"/>
            <a:r>
              <a:rPr lang="en-US" altLang="zh-CN" dirty="0" smtClean="0"/>
              <a:t>with </a:t>
            </a:r>
            <a:r>
              <a:rPr lang="en-US" altLang="zh-CN" dirty="0" err="1"/>
              <a:t>C</a:t>
            </a:r>
            <a:r>
              <a:rPr lang="en-US" altLang="zh-CN" dirty="0" err="1" smtClean="0"/>
              <a:t>arbenoid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706841" y="1673433"/>
            <a:ext cx="2582758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Chiral transition-metal catalyst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06841" y="2278237"/>
            <a:ext cx="324609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smtClean="0"/>
              <a:t>The rhodium </a:t>
            </a:r>
            <a:r>
              <a:rPr lang="en-US" altLang="zh-CN" sz="1400" dirty="0"/>
              <a:t>catalyst is displayed on a peptide, which is designed</a:t>
            </a:r>
            <a:br>
              <a:rPr lang="en-US" altLang="zh-CN" sz="1400" dirty="0"/>
            </a:br>
            <a:r>
              <a:rPr lang="en-US" altLang="zh-CN" sz="1400" dirty="0"/>
              <a:t>to bind a second peptide or protein of interest by forming a</a:t>
            </a:r>
            <a:br>
              <a:rPr lang="en-US" altLang="zh-CN" sz="1400" dirty="0"/>
            </a:br>
            <a:r>
              <a:rPr lang="en-US" altLang="zh-CN" sz="1400" dirty="0"/>
              <a:t>coiled </a:t>
            </a:r>
            <a:r>
              <a:rPr lang="en-US" altLang="zh-CN" sz="1400" dirty="0" smtClean="0"/>
              <a:t>coil. </a:t>
            </a:r>
            <a:r>
              <a:rPr lang="en-US" altLang="zh-CN" sz="1400" dirty="0"/>
              <a:t>The catalyst on the </a:t>
            </a:r>
            <a:r>
              <a:rPr lang="en-US" altLang="zh-CN" sz="1400" dirty="0" err="1"/>
              <a:t>metallopeptide</a:t>
            </a:r>
            <a:r>
              <a:rPr lang="en-US" altLang="zh-CN" sz="1400" dirty="0"/>
              <a:t> is</a:t>
            </a:r>
            <a:br>
              <a:rPr lang="en-US" altLang="zh-CN" sz="1400" dirty="0"/>
            </a:br>
            <a:r>
              <a:rPr lang="en-US" altLang="zh-CN" sz="1400" dirty="0"/>
              <a:t>oriented such that the incipient </a:t>
            </a:r>
            <a:r>
              <a:rPr lang="en-US" altLang="zh-CN" sz="1400" dirty="0" err="1"/>
              <a:t>carbenoid</a:t>
            </a:r>
            <a:r>
              <a:rPr lang="en-US" altLang="zh-CN" sz="1400" dirty="0"/>
              <a:t> is generated proximal</a:t>
            </a:r>
            <a:br>
              <a:rPr lang="en-US" altLang="zh-CN" sz="1400" dirty="0"/>
            </a:br>
            <a:r>
              <a:rPr lang="en-US" altLang="zh-CN" sz="1400" dirty="0"/>
              <a:t>to the target residue, focusing its high reactivity and enabling</a:t>
            </a:r>
            <a:br>
              <a:rPr lang="en-US" altLang="zh-CN" sz="1400" dirty="0"/>
            </a:br>
            <a:r>
              <a:rPr lang="en-US" altLang="zh-CN" sz="1400" dirty="0"/>
              <a:t>modification of many types of amino </a:t>
            </a:r>
            <a:r>
              <a:rPr lang="en-US" altLang="zh-CN" sz="1400" dirty="0" smtClean="0"/>
              <a:t>acids. 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5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+mj-lt"/>
              </a:rPr>
              <a:t>Application</a:t>
            </a:r>
            <a:endParaRPr lang="zh-CN" altLang="en-US" sz="3200" dirty="0"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" y="1355828"/>
            <a:ext cx="7956559" cy="487437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5635" y="6040666"/>
            <a:ext cx="785824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ctr">
              <a:lnSpc>
                <a:spcPct val="130000"/>
              </a:lnSpc>
              <a:buAutoNum type="alphaUcParenBoth"/>
            </a:pP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Representative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alkylation of DNA by a </a:t>
            </a:r>
            <a:r>
              <a:rPr lang="en-US" altLang="zh-CN" sz="12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diazo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compound. </a:t>
            </a:r>
            <a:r>
              <a:rPr lang="en-US" altLang="zh-CN" sz="12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Alkylationoccurs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on solvent-accessible </a:t>
            </a:r>
            <a:r>
              <a:rPr lang="en-US" altLang="zh-CN" sz="12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nucleobases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 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B) One-pot N-H insertion and </a:t>
            </a:r>
            <a:r>
              <a:rPr lang="en-US" altLang="zh-CN" sz="12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azide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-alkyne cycloaddition with a copper(I) 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catalyst. 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(C)</a:t>
            </a:r>
            <a:r>
              <a:rPr lang="en-US" altLang="zh-CN" sz="12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Photoreversible</a:t>
            </a:r>
            <a:r>
              <a:rPr lang="en-US" altLang="zh-CN" sz="12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O-alkylation of a phosphoryl group in RNA by a </a:t>
            </a:r>
            <a:r>
              <a:rPr lang="en-US" altLang="zh-CN" sz="12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diazo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2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coumarin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r>
              <a:rPr lang="en-US" altLang="zh-CN" sz="1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242" y="976750"/>
            <a:ext cx="6447598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Covalent modification of nucleic acids using </a:t>
            </a:r>
            <a:r>
              <a:rPr lang="en-US" altLang="zh-CN" dirty="0" err="1"/>
              <a:t>diazo</a:t>
            </a:r>
            <a:r>
              <a:rPr lang="en-US" altLang="zh-CN" dirty="0"/>
              <a:t> compounds.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95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+mj-lt"/>
              </a:rPr>
              <a:t>Outlook</a:t>
            </a:r>
            <a:endParaRPr lang="zh-CN" altLang="en-US" sz="3200" dirty="0">
              <a:latin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0059" y="1815152"/>
            <a:ext cx="73420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Diazo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compounds has a long developing history. (120 years)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Facile preparation of stabilized </a:t>
            </a: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diazo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compounds</a:t>
            </a: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that are </a:t>
            </a:r>
            <a:r>
              <a:rPr lang="en-US" altLang="zh-CN" sz="2000" b="1" dirty="0" smtClean="0">
                <a:solidFill>
                  <a:srgbClr val="E74E3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compatible with living systems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Diazo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groups are </a:t>
            </a:r>
            <a:r>
              <a:rPr lang="en-US" altLang="zh-CN" sz="2000" b="1" dirty="0" err="1" smtClean="0">
                <a:solidFill>
                  <a:srgbClr val="E74E3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chemoselective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Diazo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groups have reactivity that is </a:t>
            </a:r>
            <a:r>
              <a:rPr lang="en-US" altLang="zh-CN" sz="2000" b="1" dirty="0" err="1" smtClean="0">
                <a:solidFill>
                  <a:srgbClr val="E74E3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tuneable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by </a:t>
            </a:r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delocalization of the electrons on the a carbon.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Diazo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groups have extraordinary </a:t>
            </a:r>
            <a:r>
              <a:rPr lang="en-US" altLang="zh-CN" sz="2000" b="1" dirty="0" smtClean="0">
                <a:solidFill>
                  <a:srgbClr val="E74E3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versatile reactivity</a:t>
            </a:r>
            <a:r>
              <a:rPr lang="en-US" altLang="zh-CN" sz="2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sz="20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</a:t>
            </a:r>
          </a:p>
          <a:p>
            <a:pPr>
              <a:lnSpc>
                <a:spcPct val="130000"/>
              </a:lnSpc>
            </a:pPr>
            <a:r>
              <a:rPr lang="en-US" altLang="zh-CN" sz="2000" i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0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    </a:t>
            </a:r>
            <a:endParaRPr lang="zh-CN" altLang="en-US" sz="2000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4357" y="5295331"/>
            <a:ext cx="4113627" cy="7725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</a:t>
            </a:r>
            <a:r>
              <a:rPr lang="en-US" altLang="zh-CN" sz="2000" b="1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road chemical </a:t>
            </a:r>
            <a:r>
              <a:rPr lang="en-US" altLang="zh-CN" sz="2000" b="1" i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biology </a:t>
            </a:r>
            <a:r>
              <a:rPr lang="en-US" altLang="zh-CN" sz="2000" b="1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application</a:t>
            </a:r>
            <a:endParaRPr lang="zh-CN" altLang="en-US" sz="2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33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1258" y="2578573"/>
            <a:ext cx="6430796" cy="874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b="1" dirty="0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Thanks for your attention</a:t>
            </a:r>
            <a:endParaRPr lang="zh-CN" altLang="en-US" sz="4400" b="1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62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7" y="640958"/>
            <a:ext cx="8637282" cy="49344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13709" y="5766231"/>
            <a:ext cx="164981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i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ACS. </a:t>
            </a:r>
            <a:r>
              <a:rPr lang="en-US" altLang="zh-CN" sz="1400" b="1" i="1" dirty="0">
                <a:latin typeface="Arial" panose="020B0604020202020204" pitchFamily="34" charset="0"/>
                <a:ea typeface="微软雅黑" panose="020B0503020204020204" pitchFamily="34" charset="-122"/>
              </a:rPr>
              <a:t>Chem. </a:t>
            </a:r>
            <a:r>
              <a:rPr lang="en-US" altLang="zh-CN" sz="1400" b="1" i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Biol.</a:t>
            </a:r>
            <a:endParaRPr lang="zh-CN" altLang="en-US" sz="1400" b="1" i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551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+mj-lt"/>
              </a:rPr>
              <a:t>Background</a:t>
            </a:r>
            <a:endParaRPr lang="zh-CN" altLang="en-US" sz="3200" dirty="0">
              <a:latin typeface="+mj-lt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708003"/>
              </p:ext>
            </p:extLst>
          </p:nvPr>
        </p:nvGraphicFramePr>
        <p:xfrm>
          <a:off x="648761" y="1303642"/>
          <a:ext cx="3906837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S ChemDraw Drawing" r:id="rId3" imgW="3907124" imgH="1359116" progId="ChemDraw.Document.6.0">
                  <p:embed/>
                </p:oleObj>
              </mc:Choice>
              <mc:Fallback>
                <p:oleObj name="CS ChemDraw Drawing" r:id="rId3" imgW="3907124" imgH="13591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8761" y="1303642"/>
                        <a:ext cx="3906837" cy="133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11140" y="2685526"/>
            <a:ext cx="4782078" cy="115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b="1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Diazo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groups are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smaller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than </a:t>
            </a: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azido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groups;</a:t>
            </a:r>
          </a:p>
          <a:p>
            <a:pPr algn="ctr">
              <a:lnSpc>
                <a:spcPct val="150000"/>
              </a:lnSpc>
            </a:pPr>
            <a:r>
              <a:rPr lang="en-US" altLang="zh-CN" sz="1600" b="1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Diazo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groups display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 broader range of 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reactivity;</a:t>
            </a:r>
          </a:p>
          <a:p>
            <a:pPr algn="ctr">
              <a:lnSpc>
                <a:spcPct val="150000"/>
              </a:lnSpc>
            </a:pPr>
            <a:r>
              <a:rPr lang="en-US" altLang="zh-CN" sz="1600" b="1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Diazo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groups are found in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natural products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;</a:t>
            </a:r>
            <a:endParaRPr lang="zh-CN" altLang="en-US" sz="1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893501"/>
              </p:ext>
            </p:extLst>
          </p:nvPr>
        </p:nvGraphicFramePr>
        <p:xfrm>
          <a:off x="4979570" y="1420780"/>
          <a:ext cx="39211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S ChemDraw Drawing" r:id="rId5" imgW="3920891" imgH="923173" progId="ChemDraw.Document.6.0">
                  <p:embed/>
                </p:oleObj>
              </mc:Choice>
              <mc:Fallback>
                <p:oleObj name="CS ChemDraw Drawing" r:id="rId5" imgW="3920891" imgH="9231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9570" y="1420780"/>
                        <a:ext cx="3921125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27937"/>
              </p:ext>
            </p:extLst>
          </p:nvPr>
        </p:nvGraphicFramePr>
        <p:xfrm>
          <a:off x="648761" y="2039425"/>
          <a:ext cx="8162925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S ChemDraw Drawing" r:id="rId7" imgW="8162202" imgH="4630980" progId="ChemDraw.Document.6.0">
                  <p:embed/>
                </p:oleObj>
              </mc:Choice>
              <mc:Fallback>
                <p:oleObj name="CS ChemDraw Drawing" r:id="rId7" imgW="8162202" imgH="4630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8761" y="2039425"/>
                        <a:ext cx="8162925" cy="451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20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+mj-lt"/>
              </a:rPr>
              <a:t>Background</a:t>
            </a:r>
            <a:endParaRPr lang="zh-CN" altLang="en-US" sz="3200" dirty="0">
              <a:latin typeface="+mj-lt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49233"/>
              </p:ext>
            </p:extLst>
          </p:nvPr>
        </p:nvGraphicFramePr>
        <p:xfrm>
          <a:off x="1105374" y="1563001"/>
          <a:ext cx="4360863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S ChemDraw Drawing" r:id="rId3" imgW="4361435" imgH="2211026" progId="ChemDraw.Document.6.0">
                  <p:embed/>
                </p:oleObj>
              </mc:Choice>
              <mc:Fallback>
                <p:oleObj name="CS ChemDraw Drawing" r:id="rId3" imgW="4361435" imgH="22110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5374" y="1563001"/>
                        <a:ext cx="4360863" cy="215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13495"/>
              </p:ext>
            </p:extLst>
          </p:nvPr>
        </p:nvGraphicFramePr>
        <p:xfrm>
          <a:off x="648761" y="2039425"/>
          <a:ext cx="8162925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S ChemDraw Drawing" r:id="rId5" imgW="8162202" imgH="4630980" progId="ChemDraw.Document.6.0">
                  <p:embed/>
                </p:oleObj>
              </mc:Choice>
              <mc:Fallback>
                <p:oleObj name="CS ChemDraw Drawing" r:id="rId5" imgW="8162202" imgH="4630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761" y="2039425"/>
                        <a:ext cx="8162925" cy="451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8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latin typeface="+mj-lt"/>
              </a:rPr>
              <a:t>Preparation</a:t>
            </a:r>
            <a:endParaRPr lang="zh-CN" altLang="en-US" sz="3200" dirty="0">
              <a:latin typeface="+mj-lt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17335"/>
              </p:ext>
            </p:extLst>
          </p:nvPr>
        </p:nvGraphicFramePr>
        <p:xfrm>
          <a:off x="2066594" y="1375822"/>
          <a:ext cx="55245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S ChemDraw Drawing" r:id="rId3" imgW="5524070" imgH="4419353" progId="ChemDraw.Document.6.0">
                  <p:embed/>
                </p:oleObj>
              </mc:Choice>
              <mc:Fallback>
                <p:oleObj name="CS ChemDraw Drawing" r:id="rId3" imgW="5524070" imgH="44193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6594" y="1375822"/>
                        <a:ext cx="5524500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218078" y="5828807"/>
            <a:ext cx="4573688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E74E3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en-US" altLang="zh-CN" sz="1400" dirty="0" smtClean="0">
                <a:solidFill>
                  <a:srgbClr val="E74E3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ompatibility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of ancillary functiona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l groups and </a:t>
            </a:r>
            <a:r>
              <a:rPr lang="en-US" altLang="zh-CN" sz="1400" dirty="0" smtClean="0">
                <a:solidFill>
                  <a:srgbClr val="E74E3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solubility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because of restrictions in chemical biology study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2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latin typeface="+mj-lt"/>
              </a:rPr>
              <a:t>Preparation</a:t>
            </a:r>
            <a:endParaRPr lang="zh-CN" altLang="en-US" sz="3200" dirty="0">
              <a:latin typeface="+mj-lt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371325"/>
              </p:ext>
            </p:extLst>
          </p:nvPr>
        </p:nvGraphicFramePr>
        <p:xfrm>
          <a:off x="2066594" y="1375822"/>
          <a:ext cx="55245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S ChemDraw Drawing" r:id="rId3" imgW="5524070" imgH="4419083" progId="ChemDraw.Document.6.0">
                  <p:embed/>
                </p:oleObj>
              </mc:Choice>
              <mc:Fallback>
                <p:oleObj name="CS ChemDraw Drawing" r:id="rId3" imgW="5524070" imgH="44190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6594" y="1375822"/>
                        <a:ext cx="5524500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218078" y="5828807"/>
            <a:ext cx="4573688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E74E3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en-US" altLang="zh-CN" sz="1400" dirty="0" smtClean="0">
                <a:solidFill>
                  <a:srgbClr val="E74E3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ompatibility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of ancillary functiona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l groups and </a:t>
            </a:r>
            <a:r>
              <a:rPr lang="en-US" altLang="zh-CN" sz="1400" dirty="0" smtClean="0">
                <a:solidFill>
                  <a:srgbClr val="E74E3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solubility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because of restrictions in chemical biology study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84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>
                <a:latin typeface="+mj-lt"/>
              </a:rPr>
              <a:t>Preparation</a:t>
            </a:r>
            <a:endParaRPr lang="zh-CN" altLang="en-US" sz="3200" dirty="0">
              <a:latin typeface="+mj-lt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680480"/>
              </p:ext>
            </p:extLst>
          </p:nvPr>
        </p:nvGraphicFramePr>
        <p:xfrm>
          <a:off x="949325" y="1414463"/>
          <a:ext cx="7558088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CS ChemDraw Drawing" r:id="rId4" imgW="7558614" imgH="4419083" progId="ChemDraw.Document.6.0">
                  <p:embed/>
                </p:oleObj>
              </mc:Choice>
              <mc:Fallback>
                <p:oleObj name="CS ChemDraw Drawing" r:id="rId4" imgW="7558614" imgH="44190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9325" y="1414463"/>
                        <a:ext cx="7558088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73029"/>
              </p:ext>
            </p:extLst>
          </p:nvPr>
        </p:nvGraphicFramePr>
        <p:xfrm>
          <a:off x="1137444" y="2905125"/>
          <a:ext cx="7181850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CS ChemDraw Drawing" r:id="rId6" imgW="7182047" imgH="3838455" progId="ChemDraw.Document.6.0">
                  <p:embed/>
                </p:oleObj>
              </mc:Choice>
              <mc:Fallback>
                <p:oleObj name="CS ChemDraw Drawing" r:id="rId6" imgW="7182047" imgH="38384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7444" y="2905125"/>
                        <a:ext cx="7181850" cy="371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51828" y="5692075"/>
            <a:ext cx="4403770" cy="93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Chemoselectivity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is demonstrated in aqueous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solution containing an </a:t>
            </a:r>
            <a:r>
              <a:rPr lang="en-US" altLang="zh-CN" sz="1400" dirty="0" smtClean="0">
                <a:solidFill>
                  <a:srgbClr val="E74E3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enzyme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, which is not modified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covalently and retained </a:t>
            </a:r>
            <a:r>
              <a:rPr lang="en-US" altLang="zh-CN" sz="1400" dirty="0" smtClean="0">
                <a:solidFill>
                  <a:srgbClr val="E74E3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full catalytic activity</a:t>
            </a:r>
            <a:endParaRPr lang="zh-CN" altLang="en-US" sz="1400" dirty="0" smtClean="0">
              <a:solidFill>
                <a:srgbClr val="E74E3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828" y="2795943"/>
            <a:ext cx="3337517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A general method based on Staudinger </a:t>
            </a:r>
          </a:p>
          <a:p>
            <a:pPr algn="ctr"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Reaction in chemical biology study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+mj-lt"/>
              </a:rPr>
              <a:t>Application</a:t>
            </a:r>
            <a:endParaRPr lang="zh-CN" altLang="en-US" sz="3200" dirty="0"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8" y="3142336"/>
            <a:ext cx="8442759" cy="33563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4218" y="1225904"/>
            <a:ext cx="1540806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Cycloaddition</a:t>
            </a:r>
            <a:endParaRPr lang="zh-CN" altLang="en-US" sz="16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5781" y="1604982"/>
            <a:ext cx="4445448" cy="93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1,3-dipolar cycloaddition with alkyne;</a:t>
            </a: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Copper-catalyzed </a:t>
            </a:r>
            <a:r>
              <a:rPr lang="en-US" altLang="zh-CN" sz="1400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azide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-alkyne cycloaddition(</a:t>
            </a:r>
            <a:r>
              <a:rPr lang="en-US" altLang="zh-CN" sz="1400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CuAAC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Strain-promoted </a:t>
            </a:r>
            <a:r>
              <a:rPr lang="en-US" altLang="zh-CN" sz="1400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azide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-alkyne cycloaddition(SPAAC)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552769" y="2047252"/>
            <a:ext cx="429503" cy="2488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193813" y="1976884"/>
            <a:ext cx="1569660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Chemical Biology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81051" y="2650401"/>
            <a:ext cx="1290738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Predictable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9452" y="2650401"/>
            <a:ext cx="1068690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Tuneable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75024" y="2650401"/>
            <a:ext cx="1518364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Electron-Rich</a:t>
            </a:r>
            <a:endParaRPr lang="zh-CN" altLang="en-US" sz="16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5781" y="6369793"/>
            <a:ext cx="7319632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Relative rate constants of </a:t>
            </a:r>
            <a:r>
              <a:rPr lang="en-US" altLang="zh-CN" sz="1400" dirty="0" err="1" smtClean="0">
                <a:latin typeface="Arial" panose="020B0604020202020204" pitchFamily="34" charset="0"/>
                <a:ea typeface="微软雅黑" panose="020B0503020204020204" pitchFamily="34" charset="-122"/>
              </a:rPr>
              <a:t>diazo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compounds in dipolar cycloadditions with strained alkynes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8" y="2785816"/>
            <a:ext cx="8776977" cy="394049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4218" y="2404434"/>
            <a:ext cx="878767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Probes</a:t>
            </a:r>
            <a:endParaRPr lang="zh-CN" altLang="en-US" sz="16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17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47676" y="133771"/>
            <a:ext cx="8215844" cy="79601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 smtClean="0">
                <a:latin typeface="+mj-lt"/>
              </a:rPr>
              <a:t>Application</a:t>
            </a:r>
            <a:endParaRPr lang="zh-CN" altLang="en-US" sz="3200" dirty="0">
              <a:latin typeface="+mj-lt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447676" y="1246888"/>
            <a:ext cx="1922706" cy="379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Protein Alkylation</a:t>
            </a:r>
            <a:endParaRPr lang="zh-CN" altLang="en-US" sz="16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79" y="1625966"/>
            <a:ext cx="6496038" cy="52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9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000120140530A99PPBG">
  <a:themeElements>
    <a:clrScheme name="自定义 563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E74E3E"/>
      </a:accent1>
      <a:accent2>
        <a:srgbClr val="E0642C"/>
      </a:accent2>
      <a:accent3>
        <a:srgbClr val="E042A3"/>
      </a:accent3>
      <a:accent4>
        <a:srgbClr val="7866C0"/>
      </a:accent4>
      <a:accent5>
        <a:srgbClr val="00C0F0"/>
      </a:accent5>
      <a:accent6>
        <a:srgbClr val="00B050"/>
      </a:accent6>
      <a:hlink>
        <a:srgbClr val="00B0F0"/>
      </a:hlink>
      <a:folHlink>
        <a:srgbClr val="7F7F7F"/>
      </a:folHlink>
    </a:clrScheme>
    <a:fontScheme name="KSO主题7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10401</TotalTime>
  <Words>326</Words>
  <Application>Microsoft Office PowerPoint</Application>
  <PresentationFormat>全屏显示(4:3)</PresentationFormat>
  <Paragraphs>70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 Unicode MS</vt:lpstr>
      <vt:lpstr>华文中宋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A000120140530A99PPBG</vt:lpstr>
      <vt:lpstr>CS ChemDraw Drawing</vt:lpstr>
      <vt:lpstr>Literature Report</vt:lpstr>
      <vt:lpstr> </vt:lpstr>
      <vt:lpstr>Background</vt:lpstr>
      <vt:lpstr>Background</vt:lpstr>
      <vt:lpstr>Preparation</vt:lpstr>
      <vt:lpstr>Preparation</vt:lpstr>
      <vt:lpstr>Preparation</vt:lpstr>
      <vt:lpstr>Application</vt:lpstr>
      <vt:lpstr>Application</vt:lpstr>
      <vt:lpstr>Application</vt:lpstr>
      <vt:lpstr>Application</vt:lpstr>
      <vt:lpstr>Application</vt:lpstr>
      <vt:lpstr>Outlook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self-introduction</dc:title>
  <dc:creator>SHERLOCK</dc:creator>
  <cp:lastModifiedBy>Administrator</cp:lastModifiedBy>
  <cp:revision>143</cp:revision>
  <dcterms:created xsi:type="dcterms:W3CDTF">2015-07-19T02:18:12Z</dcterms:created>
  <dcterms:modified xsi:type="dcterms:W3CDTF">2016-11-28T03:08:45Z</dcterms:modified>
</cp:coreProperties>
</file>