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329" r:id="rId3"/>
    <p:sldId id="256" r:id="rId4"/>
    <p:sldId id="326" r:id="rId5"/>
    <p:sldId id="281" r:id="rId6"/>
    <p:sldId id="327" r:id="rId7"/>
    <p:sldId id="328" r:id="rId8"/>
    <p:sldId id="330" r:id="rId9"/>
    <p:sldId id="331" r:id="rId10"/>
    <p:sldId id="332" r:id="rId11"/>
    <p:sldId id="284" r:id="rId12"/>
    <p:sldId id="282" r:id="rId13"/>
    <p:sldId id="283" r:id="rId14"/>
    <p:sldId id="285" r:id="rId15"/>
    <p:sldId id="286" r:id="rId16"/>
    <p:sldId id="287" r:id="rId17"/>
    <p:sldId id="288" r:id="rId18"/>
    <p:sldId id="320" r:id="rId19"/>
    <p:sldId id="289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290" r:id="rId28"/>
    <p:sldId id="305" r:id="rId29"/>
    <p:sldId id="306" r:id="rId30"/>
    <p:sldId id="307" r:id="rId31"/>
    <p:sldId id="311" r:id="rId32"/>
    <p:sldId id="308" r:id="rId33"/>
    <p:sldId id="309" r:id="rId34"/>
    <p:sldId id="291" r:id="rId35"/>
    <p:sldId id="310" r:id="rId36"/>
    <p:sldId id="312" r:id="rId37"/>
    <p:sldId id="313" r:id="rId38"/>
    <p:sldId id="314" r:id="rId39"/>
    <p:sldId id="316" r:id="rId40"/>
    <p:sldId id="315" r:id="rId41"/>
    <p:sldId id="292" r:id="rId42"/>
    <p:sldId id="317" r:id="rId43"/>
    <p:sldId id="319" r:id="rId44"/>
    <p:sldId id="318" r:id="rId45"/>
    <p:sldId id="294" r:id="rId46"/>
    <p:sldId id="321" r:id="rId47"/>
    <p:sldId id="322" r:id="rId48"/>
    <p:sldId id="323" r:id="rId49"/>
    <p:sldId id="295" r:id="rId50"/>
    <p:sldId id="324" r:id="rId51"/>
    <p:sldId id="296" r:id="rId52"/>
    <p:sldId id="273" r:id="rId53"/>
    <p:sldId id="278" r:id="rId54"/>
    <p:sldId id="274" r:id="rId55"/>
    <p:sldId id="333" r:id="rId56"/>
    <p:sldId id="334" r:id="rId57"/>
    <p:sldId id="335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>
      <p:cViewPr>
        <p:scale>
          <a:sx n="70" d="100"/>
          <a:sy n="70" d="100"/>
        </p:scale>
        <p:origin x="-136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27B6-E00E-48C0-A391-56F99CDA0619}" type="datetimeFigureOut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21604-989F-47B9-A1E5-C5DAD6041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21604-989F-47B9-A1E5-C5DAD6041FC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8D1C-AC11-4459-B08D-954D2435EB7C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936-3F42-43FD-81EA-40F157AF4410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862A-9EEB-4891-8673-0B2D1EF1D94D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0A84-0FE8-426F-ADA2-4513052FB3E6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34DD-8495-4350-AE55-F920309A4524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45E5-E709-4906-AE1B-DBC72D5F9DA6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C622-04C5-40E5-9342-B17A0F3D307C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90A6-B6A0-4631-85A3-931F6890DA7D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5950-6AB7-4680-B45D-E3ACD3F888DE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AE0-4483-4F94-909C-9441E6EF234C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75FF-3479-4E1B-B85C-7405E9387C03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168F-DEBF-4A1F-AA33-E073B5F99D0B}" type="datetime1">
              <a:rPr lang="zh-CN" altLang="en-US" smtClean="0"/>
              <a:pPr/>
              <a:t>2015/10/12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6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14375" y="1916832"/>
            <a:ext cx="7715250" cy="1865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b="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Asymmetric BINOL-Phosphate Derived </a:t>
            </a:r>
            <a:br>
              <a:rPr lang="en-US" altLang="zh-CN" sz="3200" b="0" dirty="0" smtClean="0">
                <a:latin typeface="Arial" pitchFamily="34" charset="0"/>
                <a:ea typeface="黑体" pitchFamily="2" charset="-122"/>
                <a:cs typeface="Arial" pitchFamily="34" charset="0"/>
              </a:rPr>
            </a:br>
            <a:r>
              <a:rPr lang="en-US" altLang="zh-CN" sz="3200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Br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altLang="zh-CN" sz="3200" dirty="0" err="1" smtClean="0">
                <a:latin typeface="Arial" pitchFamily="34" charset="0"/>
                <a:ea typeface="黑体" pitchFamily="2" charset="-122"/>
                <a:cs typeface="Arial" pitchFamily="34" charset="0"/>
              </a:rPr>
              <a:t>nsted</a:t>
            </a:r>
            <a:r>
              <a:rPr lang="en-US" altLang="zh-CN" sz="32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 Acids: Development and Catalytic Mechanism</a:t>
            </a:r>
            <a:endParaRPr lang="zh-CN" altLang="en-US" sz="3200" b="0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44391" y="5063807"/>
            <a:ext cx="4104455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Reporter: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Song </a:t>
            </a:r>
            <a:r>
              <a:rPr kumimoji="0" lang="en-US" altLang="zh-C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Feifei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  <a:sym typeface="Arial Unicode MS" pitchFamily="34" charset="-122"/>
            </a:endParaRPr>
          </a:p>
          <a:p>
            <a:pPr marL="64008" marR="0" lvl="0" indent="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Supervisor: Prof. Yong Huang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  <a:sym typeface="Arial Unicode MS" pitchFamily="34" charset="-122"/>
            </a:endParaRPr>
          </a:p>
          <a:p>
            <a:pPr marL="64008" marR="0" lvl="0" indent="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2015.10.</a:t>
            </a:r>
            <a:r>
              <a:rPr lang="en-US" sz="2000" i="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  <a:sym typeface="Arial Unicode MS" pitchFamily="34" charset="-122"/>
              </a:rPr>
              <a:t>12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  <a:sym typeface="Arial Unicode MS" pitchFamily="34" charset="-122"/>
            </a:endParaRPr>
          </a:p>
          <a:p>
            <a:pPr marL="64008" marR="0" lvl="0" indent="0" algn="ctr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  <a:sym typeface="Arial Unicode MS" pitchFamily="34" charset="-122"/>
            </a:endParaRPr>
          </a:p>
        </p:txBody>
      </p:sp>
      <p:pic>
        <p:nvPicPr>
          <p:cNvPr id="7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792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Behavior in Presence of Metals</a:t>
            </a:r>
          </a:p>
          <a:p>
            <a:pPr eaLnBrk="0" hangingPunct="0">
              <a:defRPr/>
            </a:pP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196752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Ligand</a:t>
            </a:r>
            <a:r>
              <a:rPr lang="en-US" altLang="zh-CN" b="1" dirty="0" smtClean="0">
                <a:latin typeface="Arial" charset="0"/>
                <a:cs typeface="Arial" charset="0"/>
              </a:rPr>
              <a:t> or a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counterion</a:t>
            </a:r>
            <a:r>
              <a:rPr lang="en-US" altLang="zh-CN" b="1" dirty="0" smtClean="0">
                <a:latin typeface="Arial" charset="0"/>
                <a:cs typeface="Arial" charset="0"/>
              </a:rPr>
              <a:t> for the metals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536" y="3779748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kern="0" dirty="0" smtClean="0">
                <a:latin typeface="Arial" pitchFamily="34" charset="0"/>
                <a:cs typeface="Arial" pitchFamily="34" charset="0"/>
              </a:rPr>
              <a:t>Independent relay processes</a:t>
            </a:r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1638300" y="4521101"/>
          <a:ext cx="5813425" cy="1500187"/>
        </p:xfrm>
        <a:graphic>
          <a:graphicData uri="http://schemas.openxmlformats.org/presentationml/2006/ole">
            <p:oleObj spid="_x0000_s176130" name="CS ChemDraw Drawing" r:id="rId5" imgW="5813447" imgH="1500831" progId="ChemDraw.Document.6.0">
              <p:embed/>
            </p:oleObj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2216944" y="1771203"/>
          <a:ext cx="4656137" cy="1801813"/>
        </p:xfrm>
        <a:graphic>
          <a:graphicData uri="http://schemas.openxmlformats.org/presentationml/2006/ole">
            <p:oleObj spid="_x0000_s176131" name="CS ChemDraw Drawing" r:id="rId6" imgW="4655670" imgH="1802347" progId="ChemDraw.Document.6.0">
              <p:embed/>
            </p:oleObj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381328"/>
            <a:ext cx="8404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Rueping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</a:rPr>
              <a:t>M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Chem.</a:t>
            </a:r>
            <a:r>
              <a:rPr kumimoji="0" lang="en-US" altLang="zh-CN" sz="1400" b="0" i="1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Eur. J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2010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16, </a:t>
            </a:r>
            <a:r>
              <a:rPr lang="en-US" altLang="zh-CN" sz="1400" dirty="0" smtClean="0">
                <a:latin typeface="Arial" panose="020B0604020202020204" pitchFamily="34" charset="0"/>
              </a:rPr>
              <a:t>9350.; </a:t>
            </a:r>
            <a:r>
              <a:rPr lang="en-US" altLang="zh-CN" sz="1400" dirty="0" err="1" smtClean="0">
                <a:latin typeface="Arial" panose="020B0604020202020204" pitchFamily="34" charset="0"/>
              </a:rPr>
              <a:t>Alemán</a:t>
            </a:r>
            <a:r>
              <a:rPr lang="en-US" altLang="zh-CN" sz="1400" dirty="0" smtClean="0">
                <a:latin typeface="Arial" panose="020B0604020202020204" pitchFamily="34" charset="0"/>
              </a:rPr>
              <a:t>, J.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Org.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Biomol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2012,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10, </a:t>
            </a:r>
            <a:r>
              <a:rPr lang="en-US" altLang="zh-CN" sz="1400" dirty="0" smtClean="0">
                <a:latin typeface="Arial" panose="020B0604020202020204" pitchFamily="34" charset="0"/>
              </a:rPr>
              <a:t>5001.;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Luo</a:t>
            </a:r>
            <a:r>
              <a:rPr lang="en-US" altLang="zh-CN" sz="1400" dirty="0" smtClean="0">
                <a:latin typeface="Arial" panose="020B0604020202020204" pitchFamily="34" charset="0"/>
              </a:rPr>
              <a:t>, S.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Chem.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Commun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2013,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49, </a:t>
            </a:r>
            <a:r>
              <a:rPr lang="en-US" altLang="zh-CN" sz="1400" dirty="0" smtClean="0">
                <a:latin typeface="Arial" panose="020B0604020202020204" pitchFamily="34" charset="0"/>
              </a:rPr>
              <a:t>847.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588373" y="3121699"/>
            <a:ext cx="259766" cy="519351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Development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1600200" y="1529680"/>
            <a:ext cx="5943600" cy="4419600"/>
            <a:chOff x="768" y="768"/>
            <a:chExt cx="3744" cy="2784"/>
          </a:xfrm>
        </p:grpSpPr>
        <p:sp>
          <p:nvSpPr>
            <p:cNvPr id="15" name="Freeform 3"/>
            <p:cNvSpPr>
              <a:spLocks noEditPoints="1"/>
            </p:cNvSpPr>
            <p:nvPr/>
          </p:nvSpPr>
          <p:spPr bwMode="gray">
            <a:xfrm>
              <a:off x="768" y="1008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2046" y="2160"/>
              <a:ext cx="1074" cy="1188"/>
              <a:chOff x="2046" y="2160"/>
              <a:chExt cx="1074" cy="1188"/>
            </a:xfrm>
          </p:grpSpPr>
          <p:sp>
            <p:nvSpPr>
              <p:cNvPr id="46" name="Oval 5"/>
              <p:cNvSpPr>
                <a:spLocks noChangeArrowheads="1"/>
              </p:cNvSpPr>
              <p:nvPr/>
            </p:nvSpPr>
            <p:spPr bwMode="gray">
              <a:xfrm rot="-723406">
                <a:off x="2089" y="2928"/>
                <a:ext cx="906" cy="42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gray">
              <a:xfrm>
                <a:off x="2046" y="2160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gray">
              <a:xfrm>
                <a:off x="2059" y="2166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Oval 8"/>
              <p:cNvSpPr>
                <a:spLocks noChangeArrowheads="1"/>
              </p:cNvSpPr>
              <p:nvPr/>
            </p:nvSpPr>
            <p:spPr bwMode="gray">
              <a:xfrm>
                <a:off x="2070" y="2176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gray">
              <a:xfrm>
                <a:off x="2128" y="2204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gray">
              <a:xfrm>
                <a:off x="2273" y="2555"/>
                <a:ext cx="62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0000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2004</a:t>
                </a:r>
                <a:endParaRPr lang="en-US" altLang="zh-CN" dirty="0">
                  <a:latin typeface="Arial" pitchFamily="34" charset="0"/>
                  <a:ea typeface="宋体" charset="-122"/>
                  <a:cs typeface="Arial" pitchFamily="34" charset="0"/>
                </a:endParaRPr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880" y="1920"/>
              <a:ext cx="864" cy="1008"/>
              <a:chOff x="880" y="1920"/>
              <a:chExt cx="864" cy="1008"/>
            </a:xfrm>
          </p:grpSpPr>
          <p:sp>
            <p:nvSpPr>
              <p:cNvPr id="39" name="Oval 11"/>
              <p:cNvSpPr>
                <a:spLocks noChangeArrowheads="1"/>
              </p:cNvSpPr>
              <p:nvPr/>
            </p:nvSpPr>
            <p:spPr bwMode="gray">
              <a:xfrm rot="-772996">
                <a:off x="928" y="2544"/>
                <a:ext cx="714" cy="384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880" y="1920"/>
                <a:ext cx="864" cy="908"/>
                <a:chOff x="732" y="2112"/>
                <a:chExt cx="842" cy="86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Oval 15"/>
                <p:cNvSpPr>
                  <a:spLocks noChangeArrowheads="1"/>
                </p:cNvSpPr>
                <p:nvPr/>
              </p:nvSpPr>
              <p:spPr bwMode="gray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Oval 16"/>
                <p:cNvSpPr>
                  <a:spLocks noChangeArrowheads="1"/>
                </p:cNvSpPr>
                <p:nvPr/>
              </p:nvSpPr>
              <p:spPr bwMode="gray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875" y="2414"/>
                  <a:ext cx="535" cy="2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solidFill>
                        <a:srgbClr val="000000"/>
                      </a:solidFill>
                      <a:latin typeface="Arial" pitchFamily="34" charset="0"/>
                      <a:ea typeface="宋体" charset="-122"/>
                      <a:cs typeface="Arial" pitchFamily="34" charset="0"/>
                    </a:rPr>
                    <a:t>1992</a:t>
                  </a:r>
                  <a:endParaRPr lang="en-US" altLang="zh-CN" dirty="0">
                    <a:latin typeface="Arial" pitchFamily="34" charset="0"/>
                    <a:ea typeface="宋体" charset="-122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816" y="1056"/>
              <a:ext cx="693" cy="718"/>
              <a:chOff x="816" y="1056"/>
              <a:chExt cx="693" cy="718"/>
            </a:xfrm>
          </p:grpSpPr>
          <p:sp>
            <p:nvSpPr>
              <p:cNvPr id="31" name="Oval 18"/>
              <p:cNvSpPr>
                <a:spLocks noChangeArrowheads="1"/>
              </p:cNvSpPr>
              <p:nvPr/>
            </p:nvSpPr>
            <p:spPr bwMode="gray">
              <a:xfrm>
                <a:off x="816" y="1438"/>
                <a:ext cx="576" cy="336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864" y="105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872" y="105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879" y="1066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913" y="108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gray">
              <a:xfrm>
                <a:off x="973" y="1276"/>
                <a:ext cx="439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00000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1978</a:t>
                </a:r>
                <a:endParaRPr lang="en-US" altLang="zh-CN" dirty="0">
                  <a:latin typeface="Arial" pitchFamily="34" charset="0"/>
                  <a:ea typeface="宋体" charset="-122"/>
                  <a:cs typeface="Arial" pitchFamily="34" charset="0"/>
                </a:endParaRPr>
              </a:p>
            </p:txBody>
          </p:sp>
        </p:grpSp>
        <p:grpSp>
          <p:nvGrpSpPr>
            <p:cNvPr id="20" name="Group 30"/>
            <p:cNvGrpSpPr>
              <a:grpSpLocks/>
            </p:cNvGrpSpPr>
            <p:nvPr/>
          </p:nvGrpSpPr>
          <p:grpSpPr bwMode="auto">
            <a:xfrm>
              <a:off x="1614" y="768"/>
              <a:ext cx="507" cy="480"/>
              <a:chOff x="1614" y="768"/>
              <a:chExt cx="507" cy="480"/>
            </a:xfrm>
          </p:grpSpPr>
          <p:sp>
            <p:nvSpPr>
              <p:cNvPr id="21" name="Oval 24"/>
              <p:cNvSpPr>
                <a:spLocks noChangeArrowheads="1"/>
              </p:cNvSpPr>
              <p:nvPr/>
            </p:nvSpPr>
            <p:spPr bwMode="gray">
              <a:xfrm>
                <a:off x="1614" y="1104"/>
                <a:ext cx="432" cy="144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1691" y="768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gray">
              <a:xfrm>
                <a:off x="1697" y="770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gray">
              <a:xfrm>
                <a:off x="1701" y="774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1724" y="786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gray">
              <a:xfrm>
                <a:off x="1724" y="909"/>
                <a:ext cx="367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solidFill>
                      <a:srgbClr val="000000"/>
                    </a:solidFill>
                    <a:latin typeface="Arial" pitchFamily="34" charset="0"/>
                    <a:ea typeface="宋体" charset="-122"/>
                    <a:cs typeface="Arial" pitchFamily="34" charset="0"/>
                  </a:rPr>
                  <a:t>1971</a:t>
                </a:r>
                <a:endParaRPr lang="en-US" altLang="zh-CN" dirty="0">
                  <a:latin typeface="Arial" pitchFamily="34" charset="0"/>
                  <a:ea typeface="宋体" charset="-122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788024" y="2195513"/>
          <a:ext cx="1900237" cy="1439862"/>
        </p:xfrm>
        <a:graphic>
          <a:graphicData uri="http://schemas.openxmlformats.org/presentationml/2006/ole">
            <p:oleObj spid="_x0000_s72709" name="CS ChemDraw Drawing" r:id="rId4" imgW="1900114" imgH="1439826" progId="ChemDraw.Document.6.0">
              <p:embed/>
            </p:oleObj>
          </a:graphicData>
        </a:graphic>
      </p:graphicFrame>
      <p:cxnSp>
        <p:nvCxnSpPr>
          <p:cNvPr id="54" name="直接连接符 53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E:\pku\ppt制作专版\- 标志_红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Background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73706" y="6577607"/>
            <a:ext cx="39256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Jacques, J.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Tetrahedron </a:t>
            </a:r>
            <a:r>
              <a:rPr kumimoji="0" lang="en-US" altLang="zh-CN" sz="14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Lett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1971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</a:rPr>
              <a:t>4617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1733575" y="1880865"/>
          <a:ext cx="5646737" cy="1214437"/>
        </p:xfrm>
        <a:graphic>
          <a:graphicData uri="http://schemas.openxmlformats.org/presentationml/2006/ole">
            <p:oleObj spid="_x0000_s70662" name="CS ChemDraw Drawing" r:id="rId4" imgW="5647433" imgH="1214431" progId="ChemDraw.Document.6.0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671912" y="3745582"/>
          <a:ext cx="1770062" cy="1771650"/>
        </p:xfrm>
        <a:graphic>
          <a:graphicData uri="http://schemas.openxmlformats.org/presentationml/2006/ole">
            <p:oleObj spid="_x0000_s70663" name="CS ChemDraw Drawing" r:id="rId5" imgW="1770542" imgH="1772114" progId="ChemDraw.Document.6.0">
              <p:embed/>
            </p:oleObj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E:\pku\ppt制作专版\- 标志_红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The Starting Seeds: 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Phosphinic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 Acids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93312" y="6577607"/>
            <a:ext cx="49533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Cornforth, J.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Proc. R. Soc. London, Ser. B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1978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203</a:t>
            </a:r>
            <a:r>
              <a:rPr kumimoji="0" lang="en-US" altLang="zh-CN" sz="14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101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802607" y="1095647"/>
          <a:ext cx="5538787" cy="5573713"/>
        </p:xfrm>
        <a:graphic>
          <a:graphicData uri="http://schemas.openxmlformats.org/presentationml/2006/ole">
            <p:oleObj spid="_x0000_s71682" name="CS ChemDraw Drawing" r:id="rId4" imgW="5539457" imgH="5574398" progId="ChemDraw.Document.6.0">
              <p:embed/>
            </p:oleObj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11663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Asymmetric Synthesis Using 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Rhodium Phosphate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506538" y="1341438"/>
          <a:ext cx="6129337" cy="5065712"/>
        </p:xfrm>
        <a:graphic>
          <a:graphicData uri="http://schemas.openxmlformats.org/presentationml/2006/ole">
            <p:oleObj spid="_x0000_s73731" name="CS ChemDraw Drawing" r:id="rId5" imgW="6129007" imgH="5065304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5695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zh-CN" sz="1400" b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McKervey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</a:rPr>
              <a:t>M. A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Tetrahedron </a:t>
            </a:r>
            <a:r>
              <a:rPr kumimoji="0" lang="en-US" altLang="zh-CN" sz="14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Lett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1992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33, </a:t>
            </a:r>
            <a:r>
              <a:rPr lang="en-US" altLang="zh-CN" sz="1400" dirty="0" smtClean="0">
                <a:latin typeface="Arial" panose="020B0604020202020204" pitchFamily="34" charset="0"/>
              </a:rPr>
              <a:t>5983.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9090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Akiyama, </a:t>
            </a:r>
            <a:r>
              <a:rPr lang="en-US" altLang="zh-CN" sz="1400" dirty="0" smtClean="0">
                <a:latin typeface="Arial" panose="020B0604020202020204" pitchFamily="34" charset="0"/>
              </a:rPr>
              <a:t>T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</a:t>
            </a:r>
            <a:r>
              <a:rPr kumimoji="0" lang="en-US" altLang="zh-CN" sz="14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Angew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Chem. Int. Ed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2004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43, </a:t>
            </a:r>
            <a:r>
              <a:rPr lang="en-US" altLang="zh-CN" sz="1400" dirty="0" smtClean="0">
                <a:latin typeface="Arial" panose="020B0604020202020204" pitchFamily="34" charset="0"/>
              </a:rPr>
              <a:t>1566.; Akiyama, T.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Am. Chem. Soc.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2007,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129, </a:t>
            </a:r>
            <a:r>
              <a:rPr lang="en-US" altLang="zh-CN" sz="1400" dirty="0" smtClean="0">
                <a:latin typeface="Arial" panose="020B0604020202020204" pitchFamily="34" charset="0"/>
              </a:rPr>
              <a:t>6756.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23528" y="1511424"/>
          <a:ext cx="5697537" cy="2084387"/>
        </p:xfrm>
        <a:graphic>
          <a:graphicData uri="http://schemas.openxmlformats.org/presentationml/2006/ole">
            <p:oleObj spid="_x0000_s74755" name="CS ChemDraw Drawing" r:id="rId5" imgW="5697912" imgH="2084427" progId="ChemDraw.Document.6.0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115616" y="3959696"/>
          <a:ext cx="4086225" cy="2133600"/>
        </p:xfrm>
        <a:graphic>
          <a:graphicData uri="http://schemas.openxmlformats.org/presentationml/2006/ole">
            <p:oleObj spid="_x0000_s74757" name="CS ChemDraw Drawing" r:id="rId6" imgW="4085555" imgH="2133285" progId="ChemDraw.Document.6.0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6156176" y="2636912"/>
          <a:ext cx="2768600" cy="2352675"/>
        </p:xfrm>
        <a:graphic>
          <a:graphicData uri="http://schemas.openxmlformats.org/presentationml/2006/ole">
            <p:oleObj spid="_x0000_s74758" name="CS ChemDraw Drawing" r:id="rId7" imgW="2768784" imgH="2352741" progId="ChemDraw.Document.6.0">
              <p:embed/>
            </p:oleObj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323528" y="3743672"/>
          <a:ext cx="5832648" cy="60325"/>
        </p:xfrm>
        <a:graphic>
          <a:graphicData uri="http://schemas.openxmlformats.org/presentationml/2006/ole">
            <p:oleObj spid="_x0000_s74759" name="CS ChemDraw Drawing" r:id="rId8" imgW="5309197" imgH="60735" progId="ChemDraw.Document.6.0">
              <p:embed/>
            </p:oleObj>
          </a:graphicData>
        </a:graphic>
      </p:graphicFrame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Mannich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-Type Reaction by Akiyama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Catalytic Reaction Types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0" name="Group 33"/>
          <p:cNvGrpSpPr>
            <a:grpSpLocks noChangeAspect="1"/>
          </p:cNvGrpSpPr>
          <p:nvPr/>
        </p:nvGrpSpPr>
        <p:grpSpPr bwMode="auto">
          <a:xfrm>
            <a:off x="18289" y="1228756"/>
            <a:ext cx="9107423" cy="5415535"/>
            <a:chOff x="832" y="1166"/>
            <a:chExt cx="3984" cy="2369"/>
          </a:xfrm>
        </p:grpSpPr>
        <p:sp>
          <p:nvSpPr>
            <p:cNvPr id="41" name="AutoShape 3"/>
            <p:cNvSpPr>
              <a:spLocks noChangeArrowheads="1"/>
            </p:cNvSpPr>
            <p:nvPr/>
          </p:nvSpPr>
          <p:spPr bwMode="gray">
            <a:xfrm rot="39573186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 rot="35969022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bg2">
                <a:lumMod val="90000"/>
                <a:alpha val="89999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3435" y="1166"/>
              <a:ext cx="1314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b="1" dirty="0" err="1" smtClean="0">
                  <a:latin typeface="Arial" pitchFamily="34" charset="0"/>
                  <a:ea typeface="宋体" charset="-122"/>
                  <a:cs typeface="Arial" pitchFamily="34" charset="0"/>
                </a:rPr>
                <a:t>Friedel</a:t>
              </a:r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-Crafts Reaction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505" y="1166"/>
              <a:ext cx="536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zh-CN" sz="2000" b="1" dirty="0" err="1" smtClean="0">
                  <a:latin typeface="Arial" pitchFamily="34" charset="0"/>
                  <a:ea typeface="宋体" charset="-122"/>
                  <a:cs typeface="Arial" pitchFamily="34" charset="0"/>
                </a:rPr>
                <a:t>Mannich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993" y="2223"/>
              <a:ext cx="823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1,3-Diopolar</a:t>
              </a:r>
            </a:p>
            <a:p>
              <a:pPr eaLnBrk="0" hangingPunct="0"/>
              <a:r>
                <a:rPr lang="en-US" altLang="zh-CN" sz="2000" b="1" dirty="0" err="1" smtClean="0">
                  <a:latin typeface="Arial" pitchFamily="34" charset="0"/>
                  <a:ea typeface="宋体" charset="-122"/>
                  <a:cs typeface="Arial" pitchFamily="34" charset="0"/>
                </a:rPr>
                <a:t>Cycloaddition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847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Miscellaneous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832" y="2256"/>
              <a:ext cx="673" cy="1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Diels-Alder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1107" y="3225"/>
              <a:ext cx="873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Transfer </a:t>
              </a:r>
            </a:p>
            <a:p>
              <a:pPr algn="ctr" eaLnBrk="0" hangingPunct="0"/>
              <a:r>
                <a:rPr lang="en-US" altLang="zh-CN" sz="2000" b="1" dirty="0" smtClean="0">
                  <a:latin typeface="Arial" pitchFamily="34" charset="0"/>
                  <a:ea typeface="宋体" charset="-122"/>
                  <a:cs typeface="Arial" pitchFamily="34" charset="0"/>
                </a:rPr>
                <a:t>Hydrogenation</a:t>
              </a:r>
              <a:endParaRPr lang="en-US" altLang="zh-CN" sz="2000" b="1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5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67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" name="Text Box 32"/>
            <p:cNvSpPr txBox="1">
              <a:spLocks noChangeArrowheads="1"/>
            </p:cNvSpPr>
            <p:nvPr/>
          </p:nvSpPr>
          <p:spPr bwMode="gray">
            <a:xfrm>
              <a:off x="2468" y="2191"/>
              <a:ext cx="586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dirty="0" smtClean="0">
                  <a:latin typeface="Arial" pitchFamily="34" charset="0"/>
                  <a:ea typeface="黑体" pitchFamily="2" charset="-122"/>
                  <a:cs typeface="Arial" pitchFamily="34" charset="0"/>
                </a:rPr>
                <a:t>BINOL PA</a:t>
              </a:r>
            </a:p>
            <a:p>
              <a:pPr algn="ctr" eaLnBrk="0" hangingPunct="0"/>
              <a:r>
                <a:rPr lang="en-US" altLang="zh-CN" sz="2000" dirty="0" smtClean="0">
                  <a:solidFill>
                    <a:srgbClr val="000000"/>
                  </a:solidFill>
                  <a:latin typeface="Arial" pitchFamily="34" charset="0"/>
                  <a:ea typeface="黑体" pitchFamily="2" charset="-122"/>
                  <a:cs typeface="Arial" pitchFamily="34" charset="0"/>
                </a:rPr>
                <a:t>Catalysis</a:t>
              </a:r>
              <a:endParaRPr lang="en-US" altLang="zh-CN" sz="20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Overview of Catalysts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79413" y="1484784"/>
            <a:ext cx="87645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Alternative variants of catalysts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General BINOL-PA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Miscellaneous </a:t>
            </a:r>
            <a:r>
              <a:rPr lang="en-US" altLang="zh-CN" sz="2000" dirty="0" err="1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chiral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PA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Multiple </a:t>
            </a: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chiral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axis containing PA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i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N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-</a:t>
            </a: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Phosphoramide</a:t>
            </a:r>
            <a:endParaRPr lang="en-US" altLang="zh-CN" sz="2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i="1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N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-</a:t>
            </a:r>
            <a:r>
              <a:rPr lang="en-US" altLang="zh-CN" sz="2000" dirty="0" err="1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Thiophosphoramide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Spiro PA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1968" y="1634728"/>
            <a:ext cx="170352" cy="43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6656859" y="2066776"/>
          <a:ext cx="579437" cy="3384550"/>
        </p:xfrm>
        <a:graphic>
          <a:graphicData uri="http://schemas.openxmlformats.org/presentationml/2006/ole">
            <p:oleObj spid="_x0000_s135172" name="CS ChemDraw Drawing" r:id="rId6" imgW="578753" imgH="3384427" progId="ChemDraw.Document.6.0">
              <p:embed/>
            </p:oleObj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7520830" y="1706736"/>
          <a:ext cx="363538" cy="4260850"/>
        </p:xfrm>
        <a:graphic>
          <a:graphicData uri="http://schemas.openxmlformats.org/presentationml/2006/ole">
            <p:oleObj spid="_x0000_s135173" name="CS ChemDraw Drawing" r:id="rId7" imgW="363880" imgH="4260902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Alternative Variants of Catalysts</a:t>
            </a:r>
            <a:endParaRPr lang="zh-CN" altLang="en-US" sz="2800" b="1" kern="0" dirty="0" err="1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548732" y="2534270"/>
          <a:ext cx="4046537" cy="1974850"/>
        </p:xfrm>
        <a:graphic>
          <a:graphicData uri="http://schemas.openxmlformats.org/presentationml/2006/ole">
            <p:oleObj spid="_x0000_s162818" name="CS ChemDraw Drawing" r:id="rId5" imgW="4045874" imgH="197483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374775" y="1341438"/>
          <a:ext cx="6396038" cy="4967287"/>
        </p:xfrm>
        <a:graphic>
          <a:graphicData uri="http://schemas.openxmlformats.org/presentationml/2006/ole">
            <p:oleObj spid="_x0000_s83970" name="CS ChemDraw Drawing" r:id="rId5" imgW="6395709" imgH="4967858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Outline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79413" y="1484784"/>
            <a:ext cx="87645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Catalytic mechanism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Development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Overview of Catalysts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Summary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Looking Forward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Acknowledgment</a:t>
            </a:r>
            <a:endParaRPr lang="zh-CN" altLang="en-US" sz="2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0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187450" y="1484313"/>
          <a:ext cx="6442075" cy="1589087"/>
        </p:xfrm>
        <a:graphic>
          <a:graphicData uri="http://schemas.openxmlformats.org/presentationml/2006/ole">
            <p:oleObj spid="_x0000_s93187" name="CS ChemDraw Drawing" r:id="rId5" imgW="6441599" imgH="1589099" progId="ChemDraw.Document.6.0">
              <p:embed/>
            </p:oleObj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78183" y="6578188"/>
            <a:ext cx="4925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MacMillan, D.W.C.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Am. Chem. Soc.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2006,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128, </a:t>
            </a:r>
            <a:r>
              <a:rPr lang="en-US" altLang="zh-CN" sz="1400" dirty="0" smtClean="0">
                <a:latin typeface="Arial" panose="020B0604020202020204" pitchFamily="34" charset="0"/>
              </a:rPr>
              <a:t>84.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3373437" y="3645024"/>
          <a:ext cx="2070100" cy="1857375"/>
        </p:xfrm>
        <a:graphic>
          <a:graphicData uri="http://schemas.openxmlformats.org/presentationml/2006/ole">
            <p:oleObj spid="_x0000_s93192" name="CS ChemDraw Drawing" r:id="rId6" imgW="2070716" imgH="1857143" progId="ChemDraw.Document.6.0">
              <p:embed/>
            </p:oleObj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691680" y="2564904"/>
          <a:ext cx="5607050" cy="3851275"/>
        </p:xfrm>
        <a:graphic>
          <a:graphicData uri="http://schemas.openxmlformats.org/presentationml/2006/ole">
            <p:oleObj spid="_x0000_s94212" name="CS ChemDraw Drawing" r:id="rId5" imgW="5606402" imgH="3850603" progId="ChemDraw.Document.6.0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786930" y="1189038"/>
          <a:ext cx="5416550" cy="1682750"/>
        </p:xfrm>
        <a:graphic>
          <a:graphicData uri="http://schemas.openxmlformats.org/presentationml/2006/ole">
            <p:oleObj spid="_x0000_s94213" name="CS ChemDraw Drawing" r:id="rId6" imgW="5416094" imgH="1682226" progId="ChemDraw.Document.6.0">
              <p:embed/>
            </p:oleObj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78188"/>
            <a:ext cx="4925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MacMillan, D.W.C.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Am. Chem. Soc.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2006,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128, </a:t>
            </a:r>
            <a:r>
              <a:rPr lang="en-US" altLang="zh-CN" sz="1400" dirty="0" smtClean="0">
                <a:latin typeface="Arial" panose="020B0604020202020204" pitchFamily="34" charset="0"/>
              </a:rPr>
              <a:t>84.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78188"/>
            <a:ext cx="7355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Ackermann, L.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Synlett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</a:rPr>
              <a:t>995.; Akiyama, T.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Angew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Chem. Int. Ed.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dirty="0" smtClean="0">
                <a:latin typeface="Arial" panose="020B0604020202020204" pitchFamily="34" charset="0"/>
              </a:rPr>
              <a:t>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47,</a:t>
            </a:r>
            <a:r>
              <a:rPr lang="en-US" altLang="zh-CN" sz="1400" dirty="0" smtClean="0">
                <a:latin typeface="Arial" panose="020B0604020202020204" pitchFamily="34" charset="0"/>
              </a:rPr>
              <a:t> 4016.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79375" y="1605310"/>
          <a:ext cx="8985250" cy="4271962"/>
        </p:xfrm>
        <a:graphic>
          <a:graphicData uri="http://schemas.openxmlformats.org/presentationml/2006/ole">
            <p:oleObj spid="_x0000_s96268" name="CS ChemDraw Drawing" r:id="rId5" imgW="8984982" imgH="4271429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78188"/>
            <a:ext cx="9112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Gong, L.-Z.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Am. Chem. Soc.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2006,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128, </a:t>
            </a:r>
            <a:r>
              <a:rPr lang="en-US" altLang="zh-CN" sz="1400" dirty="0" smtClean="0">
                <a:latin typeface="Arial" panose="020B0604020202020204" pitchFamily="34" charset="0"/>
              </a:rPr>
              <a:t>14802.; Gong, L.-Z.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Angew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Chem. Int. Ed.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2010,</a:t>
            </a:r>
            <a:r>
              <a:rPr lang="en-US" altLang="zh-CN" sz="1400" dirty="0" smtClean="0">
                <a:latin typeface="Arial" panose="020B0604020202020204" pitchFamily="34" charset="0"/>
              </a:rPr>
              <a:t>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49,</a:t>
            </a:r>
            <a:r>
              <a:rPr lang="en-US" altLang="zh-CN" sz="1400" dirty="0" smtClean="0">
                <a:latin typeface="Arial" panose="020B0604020202020204" pitchFamily="34" charset="0"/>
              </a:rPr>
              <a:t> 6378.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661319" y="1274763"/>
          <a:ext cx="5821362" cy="1697037"/>
        </p:xfrm>
        <a:graphic>
          <a:graphicData uri="http://schemas.openxmlformats.org/presentationml/2006/ole">
            <p:oleObj spid="_x0000_s111619" name="CS ChemDraw Drawing" r:id="rId5" imgW="5821275" imgH="1697342" progId="ChemDraw.Document.6.0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755576" y="3068960"/>
          <a:ext cx="5686425" cy="3579813"/>
        </p:xfrm>
        <a:graphic>
          <a:graphicData uri="http://schemas.openxmlformats.org/presentationml/2006/ole">
            <p:oleObj spid="_x0000_s111620" name="CS ChemDraw Drawing" r:id="rId6" imgW="5687114" imgH="3579589" progId="ChemDraw.Document.6.0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1187624" y="2996952"/>
          <a:ext cx="7128792" cy="61913"/>
        </p:xfrm>
        <a:graphic>
          <a:graphicData uri="http://schemas.openxmlformats.org/presentationml/2006/ole">
            <p:oleObj spid="_x0000_s111621" name="CS ChemDraw Drawing" r:id="rId7" imgW="5566991" imgH="62085" progId="ChemDraw.Document.6.0">
              <p:embed/>
            </p:oleObj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6660232" y="3789040"/>
          <a:ext cx="1946275" cy="2039937"/>
        </p:xfrm>
        <a:graphic>
          <a:graphicData uri="http://schemas.openxmlformats.org/presentationml/2006/ole">
            <p:oleObj spid="_x0000_s111622" name="CS ChemDraw Drawing" r:id="rId8" imgW="1945734" imgH="2040428" progId="ChemDraw.Document.6.0">
              <p:embed/>
            </p:oleObj>
          </a:graphicData>
        </a:graphic>
      </p:graphicFrame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97352"/>
            <a:ext cx="4554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Gong, L.-Z.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Am. Chem. Soc.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2009,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131, </a:t>
            </a:r>
            <a:r>
              <a:rPr lang="en-US" altLang="zh-CN" sz="1400" dirty="0" smtClean="0">
                <a:latin typeface="Arial" panose="020B0604020202020204" pitchFamily="34" charset="0"/>
              </a:rPr>
              <a:t>15301.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1347788" y="1700213"/>
          <a:ext cx="6448425" cy="4535487"/>
        </p:xfrm>
        <a:graphic>
          <a:graphicData uri="http://schemas.openxmlformats.org/presentationml/2006/ole">
            <p:oleObj spid="_x0000_s198657" name="CS ChemDraw Drawing" r:id="rId5" imgW="6449157" imgH="4535154" progId="ChemDraw.Document.6.0">
              <p:embed/>
            </p:oleObj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97352"/>
            <a:ext cx="35202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Luo</a:t>
            </a:r>
            <a:r>
              <a:rPr lang="en-US" altLang="zh-CN" sz="1400" dirty="0" smtClean="0">
                <a:latin typeface="Arial" panose="020B0604020202020204" pitchFamily="34" charset="0"/>
              </a:rPr>
              <a:t>, S.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Chem. Eur. J.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2012,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18, </a:t>
            </a:r>
            <a:r>
              <a:rPr lang="en-US" altLang="zh-CN" sz="1400" dirty="0" smtClean="0">
                <a:latin typeface="Arial" panose="020B0604020202020204" pitchFamily="34" charset="0"/>
              </a:rPr>
              <a:t>799.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467544" y="2060848"/>
          <a:ext cx="5976937" cy="3225800"/>
        </p:xfrm>
        <a:graphic>
          <a:graphicData uri="http://schemas.openxmlformats.org/presentationml/2006/ole">
            <p:oleObj spid="_x0000_s113666" name="CS ChemDraw Drawing" r:id="rId5" imgW="5976761" imgH="3225976" progId="ChemDraw.Document.6.0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6516216" y="2420888"/>
          <a:ext cx="2206625" cy="2716213"/>
        </p:xfrm>
        <a:graphic>
          <a:graphicData uri="http://schemas.openxmlformats.org/presentationml/2006/ole">
            <p:oleObj spid="_x0000_s113667" name="CS ChemDraw Drawing" r:id="rId6" imgW="2206227" imgH="2715532" progId="ChemDraw.Document.6.0">
              <p:embed/>
            </p:oleObj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97352"/>
            <a:ext cx="35202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Luo</a:t>
            </a:r>
            <a:r>
              <a:rPr lang="en-US" altLang="zh-CN" sz="1400" dirty="0" smtClean="0">
                <a:latin typeface="Arial" panose="020B0604020202020204" pitchFamily="34" charset="0"/>
              </a:rPr>
              <a:t>, S.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Chem. Eur. J.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2012,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18, </a:t>
            </a:r>
            <a:r>
              <a:rPr lang="en-US" altLang="zh-CN" sz="1400" dirty="0" smtClean="0">
                <a:latin typeface="Arial" panose="020B0604020202020204" pitchFamily="34" charset="0"/>
              </a:rPr>
              <a:t>799.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487488" y="1035050"/>
          <a:ext cx="6169025" cy="5849938"/>
        </p:xfrm>
        <a:graphic>
          <a:graphicData uri="http://schemas.openxmlformats.org/presentationml/2006/ole">
            <p:oleObj spid="_x0000_s114692" name="CS ChemDraw Drawing" r:id="rId5" imgW="6170308" imgH="5850270" progId="ChemDraw.Document.6.0">
              <p:embed/>
            </p:oleObj>
          </a:graphicData>
        </a:graphic>
      </p:graphicFrame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1052736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Stereocontrol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35805" y="4509120"/>
            <a:ext cx="511229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Regioselectivity</a:t>
            </a:r>
            <a:r>
              <a:rPr lang="en-US" altLang="zh-CN" b="1" dirty="0" smtClean="0">
                <a:latin typeface="Arial" charset="0"/>
                <a:cs typeface="Arial" charset="0"/>
              </a:rPr>
              <a:t> control/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Sunbstitution</a:t>
            </a:r>
            <a:r>
              <a:rPr lang="en-US" altLang="zh-CN" b="1" dirty="0" smtClean="0">
                <a:latin typeface="Arial" charset="0"/>
                <a:cs typeface="Arial" charset="0"/>
              </a:rPr>
              <a:t> bias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019175" y="2036738"/>
          <a:ext cx="7105650" cy="3192462"/>
        </p:xfrm>
        <a:graphic>
          <a:graphicData uri="http://schemas.openxmlformats.org/presentationml/2006/ole">
            <p:oleObj spid="_x0000_s84995" name="CS ChemDraw Drawing" r:id="rId5" imgW="7106193" imgH="3192504" progId="ChemDraw.Document.6.0">
              <p:embed/>
            </p:oleObj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1516063" y="1989138"/>
          <a:ext cx="6111875" cy="3522662"/>
        </p:xfrm>
        <a:graphic>
          <a:graphicData uri="http://schemas.openxmlformats.org/presentationml/2006/ole">
            <p:oleObj spid="_x0000_s115718" name="CS ChemDraw Drawing" r:id="rId5" imgW="6110921" imgH="3523173" progId="ChemDraw.Document.6.0">
              <p:embed/>
            </p:oleObj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-78183" y="6578188"/>
            <a:ext cx="73085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List.B</a:t>
            </a:r>
            <a:r>
              <a:rPr lang="en-US" altLang="zh-CN" sz="1400" dirty="0" smtClean="0">
                <a:latin typeface="Arial" panose="020B0604020202020204" pitchFamily="34" charset="0"/>
              </a:rPr>
              <a:t>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Angew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Chem. Int. Ed.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2005,</a:t>
            </a:r>
            <a:r>
              <a:rPr lang="en-US" altLang="zh-CN" sz="1400" dirty="0" smtClean="0">
                <a:latin typeface="Arial" panose="020B0604020202020204" pitchFamily="34" charset="0"/>
              </a:rPr>
              <a:t>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44,</a:t>
            </a:r>
            <a:r>
              <a:rPr lang="en-US" altLang="zh-CN" sz="1400" dirty="0" smtClean="0">
                <a:latin typeface="Arial" panose="020B0604020202020204" pitchFamily="34" charset="0"/>
              </a:rPr>
              <a:t> 7424.; </a:t>
            </a:r>
            <a:r>
              <a:rPr lang="en-US" altLang="zh-CN" sz="1400" dirty="0" err="1" smtClean="0">
                <a:latin typeface="Arial" panose="020B0604020202020204" pitchFamily="34" charset="0"/>
              </a:rPr>
              <a:t>Shi.Y</a:t>
            </a:r>
            <a:r>
              <a:rPr lang="en-US" altLang="zh-CN" sz="1400" dirty="0" smtClean="0">
                <a:latin typeface="Arial" panose="020B0604020202020204" pitchFamily="34" charset="0"/>
              </a:rPr>
              <a:t>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Org.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Lett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13, </a:t>
            </a:r>
            <a:r>
              <a:rPr lang="en-US" altLang="zh-CN" sz="1400" dirty="0" smtClean="0">
                <a:latin typeface="Arial" panose="020B0604020202020204" pitchFamily="34" charset="0"/>
              </a:rPr>
              <a:t>6350.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3155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Shi.Y</a:t>
            </a:r>
            <a:r>
              <a:rPr lang="en-US" altLang="zh-CN" sz="1400" dirty="0" smtClean="0">
                <a:latin typeface="Arial" panose="020B0604020202020204" pitchFamily="34" charset="0"/>
              </a:rPr>
              <a:t>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Org.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Lett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13, </a:t>
            </a:r>
            <a:r>
              <a:rPr lang="en-US" altLang="zh-CN" sz="1400" dirty="0" smtClean="0">
                <a:latin typeface="Arial" panose="020B0604020202020204" pitchFamily="34" charset="0"/>
              </a:rPr>
              <a:t>6350.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04801" name="Object 1"/>
          <p:cNvGraphicFramePr>
            <a:graphicFrameLocks noChangeAspect="1"/>
          </p:cNvGraphicFramePr>
          <p:nvPr/>
        </p:nvGraphicFramePr>
        <p:xfrm>
          <a:off x="2082800" y="1427163"/>
          <a:ext cx="4978400" cy="4810125"/>
        </p:xfrm>
        <a:graphic>
          <a:graphicData uri="http://schemas.openxmlformats.org/presentationml/2006/ole">
            <p:oleObj spid="_x0000_s204801" name="CS ChemDraw Drawing" r:id="rId5" imgW="4978519" imgH="480940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36016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34178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53828" y="6597352"/>
            <a:ext cx="3977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Akiyama, T.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Chem. Rev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2015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115</a:t>
            </a:r>
            <a:r>
              <a:rPr kumimoji="0" lang="en-US" altLang="zh-CN" sz="14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9277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95536" y="836712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1555750" y="836613"/>
          <a:ext cx="6032500" cy="6030912"/>
        </p:xfrm>
        <a:graphic>
          <a:graphicData uri="http://schemas.openxmlformats.org/presentationml/2006/ole">
            <p:oleObj spid="_x0000_s1035" name="CS ChemDraw Drawing" r:id="rId5" imgW="6033178" imgH="6031666" progId="ChemDraw.Document.6.0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051050" y="3086100"/>
          <a:ext cx="1770063" cy="1422400"/>
        </p:xfrm>
        <a:graphic>
          <a:graphicData uri="http://schemas.openxmlformats.org/presentationml/2006/ole">
            <p:oleObj spid="_x0000_s1037" name="CS ChemDraw Drawing" r:id="rId6" imgW="1770542" imgH="142309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30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41610" y="2276872"/>
          <a:ext cx="5670550" cy="2898775"/>
        </p:xfrm>
        <a:graphic>
          <a:graphicData uri="http://schemas.openxmlformats.org/presentationml/2006/ole">
            <p:oleObj spid="_x0000_s118787" name="CS ChemDraw Drawing" r:id="rId5" imgW="5670378" imgH="2898277" progId="ChemDraw.Document.6.0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081340" y="2472928"/>
          <a:ext cx="2451100" cy="2506663"/>
        </p:xfrm>
        <a:graphic>
          <a:graphicData uri="http://schemas.openxmlformats.org/presentationml/2006/ole">
            <p:oleObj spid="_x0000_s118788" name="CS ChemDraw Drawing" r:id="rId6" imgW="2451603" imgH="2506603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281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Rueping</a:t>
            </a:r>
            <a:r>
              <a:rPr lang="en-US" altLang="zh-CN" sz="1400" dirty="0" smtClean="0">
                <a:latin typeface="Arial" panose="020B0604020202020204" pitchFamily="34" charset="0"/>
              </a:rPr>
              <a:t>, M.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Chem.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Commun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2013,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49, </a:t>
            </a:r>
            <a:r>
              <a:rPr lang="en-US" altLang="zh-CN" sz="1400" dirty="0" smtClean="0">
                <a:latin typeface="Arial" panose="020B0604020202020204" pitchFamily="34" charset="0"/>
              </a:rPr>
              <a:t>7953.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047207" y="2483718"/>
          <a:ext cx="3049587" cy="2457450"/>
        </p:xfrm>
        <a:graphic>
          <a:graphicData uri="http://schemas.openxmlformats.org/presentationml/2006/ole">
            <p:oleObj spid="_x0000_s123908" name="CS ChemDraw Drawing" r:id="rId5" imgW="3048982" imgH="2458015" progId="ChemDraw.Document.6.0">
              <p:embed/>
            </p:oleObj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3635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Toste</a:t>
            </a:r>
            <a:r>
              <a:rPr lang="en-US" altLang="zh-CN" sz="1400" dirty="0" smtClean="0">
                <a:latin typeface="Arial" panose="020B0604020202020204" pitchFamily="34" charset="0"/>
              </a:rPr>
              <a:t>, F. D.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Science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334, </a:t>
            </a:r>
            <a:r>
              <a:rPr lang="en-US" altLang="zh-CN" sz="1400" dirty="0" smtClean="0">
                <a:latin typeface="Arial" panose="020B0604020202020204" pitchFamily="34" charset="0"/>
              </a:rPr>
              <a:t>1681.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1239838" y="1412875"/>
          <a:ext cx="6664325" cy="4967288"/>
        </p:xfrm>
        <a:graphic>
          <a:graphicData uri="http://schemas.openxmlformats.org/presentationml/2006/ole">
            <p:oleObj spid="_x0000_s120836" name="CS ChemDraw Drawing" r:id="rId5" imgW="6664030" imgH="4967858" progId="ChemDraw.Document.6.0">
              <p:embed/>
            </p:oleObj>
          </a:graphicData>
        </a:graphic>
      </p:graphicFrame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3635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Toste</a:t>
            </a:r>
            <a:r>
              <a:rPr lang="en-US" altLang="zh-CN" sz="1400" dirty="0" smtClean="0">
                <a:latin typeface="Arial" panose="020B0604020202020204" pitchFamily="34" charset="0"/>
              </a:rPr>
              <a:t>, F. D.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Science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334, </a:t>
            </a:r>
            <a:r>
              <a:rPr lang="en-US" altLang="zh-CN" sz="1400" dirty="0" smtClean="0">
                <a:latin typeface="Arial" panose="020B0604020202020204" pitchFamily="34" charset="0"/>
              </a:rPr>
              <a:t>1681.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General BINOL-PA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1779588" y="1124744"/>
          <a:ext cx="5584825" cy="5405438"/>
        </p:xfrm>
        <a:graphic>
          <a:graphicData uri="http://schemas.openxmlformats.org/presentationml/2006/ole">
            <p:oleObj spid="_x0000_s121865" name="CS ChemDraw Drawing" r:id="rId5" imgW="5585077" imgH="54054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382588" y="1196752"/>
          <a:ext cx="8378825" cy="5322888"/>
        </p:xfrm>
        <a:graphic>
          <a:graphicData uri="http://schemas.openxmlformats.org/presentationml/2006/ole">
            <p:oleObj spid="_x0000_s86019" name="CS ChemDraw Drawing" r:id="rId5" imgW="8378695" imgH="53228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573955" y="1925736"/>
          <a:ext cx="5510213" cy="3519488"/>
        </p:xfrm>
        <a:graphic>
          <a:graphicData uri="http://schemas.openxmlformats.org/presentationml/2006/ole">
            <p:oleObj spid="_x0000_s122883" name="CS ChemDraw Drawing" r:id="rId5" imgW="5510303" imgH="3520204" progId="ChemDraw.Document.6.0">
              <p:embed/>
            </p:oleObj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6300192" y="2279501"/>
          <a:ext cx="2193925" cy="2733675"/>
        </p:xfrm>
        <a:graphic>
          <a:graphicData uri="http://schemas.openxmlformats.org/presentationml/2006/ole">
            <p:oleObj spid="_x0000_s122884" name="CS ChemDraw Drawing" r:id="rId6" imgW="2194349" imgH="2733617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364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Akiyama, T.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133, </a:t>
            </a:r>
            <a:r>
              <a:rPr lang="en-US" altLang="zh-CN" sz="1400" dirty="0" smtClean="0">
                <a:latin typeface="Arial" panose="020B0604020202020204" pitchFamily="34" charset="0"/>
              </a:rPr>
              <a:t>6166.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836712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27384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364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Akiyama, T.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133, </a:t>
            </a:r>
            <a:r>
              <a:rPr lang="en-US" altLang="zh-CN" sz="1400" dirty="0" smtClean="0">
                <a:latin typeface="Arial" panose="020B0604020202020204" pitchFamily="34" charset="0"/>
              </a:rPr>
              <a:t>6166.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3412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1390650" y="879747"/>
          <a:ext cx="6362700" cy="5789613"/>
        </p:xfrm>
        <a:graphic>
          <a:graphicData uri="http://schemas.openxmlformats.org/presentationml/2006/ole">
            <p:oleObj spid="_x0000_s212994" name="CS ChemDraw Drawing" r:id="rId5" imgW="6689945" imgH="6075665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445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Toste</a:t>
            </a:r>
            <a:r>
              <a:rPr lang="en-US" altLang="zh-CN" sz="1400" dirty="0" smtClean="0">
                <a:latin typeface="Arial" panose="020B0604020202020204" pitchFamily="34" charset="0"/>
              </a:rPr>
              <a:t>, F. D.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2013,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135, </a:t>
            </a:r>
            <a:r>
              <a:rPr lang="en-US" altLang="zh-CN" sz="1400" dirty="0" smtClean="0">
                <a:latin typeface="Arial" panose="020B0604020202020204" pitchFamily="34" charset="0"/>
              </a:rPr>
              <a:t>14044.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03426" y="3861048"/>
          <a:ext cx="2767013" cy="2325687"/>
        </p:xfrm>
        <a:graphic>
          <a:graphicData uri="http://schemas.openxmlformats.org/presentationml/2006/ole">
            <p:oleObj spid="_x0000_s125955" name="CS ChemDraw Drawing" r:id="rId5" imgW="2767164" imgH="2325208" progId="ChemDraw.Document.6.0">
              <p:embed/>
            </p:oleObj>
          </a:graphicData>
        </a:graphic>
      </p:graphicFrame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532732" y="1467545"/>
          <a:ext cx="6078537" cy="2249487"/>
        </p:xfrm>
        <a:graphic>
          <a:graphicData uri="http://schemas.openxmlformats.org/presentationml/2006/ole">
            <p:oleObj spid="_x0000_s125956" name="CS ChemDraw Drawing" r:id="rId6" imgW="6078798" imgH="224908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38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445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Toste</a:t>
            </a:r>
            <a:r>
              <a:rPr lang="en-US" altLang="zh-CN" sz="1400" dirty="0" smtClean="0">
                <a:latin typeface="Arial" panose="020B0604020202020204" pitchFamily="34" charset="0"/>
              </a:rPr>
              <a:t>, F. D.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2013,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135, </a:t>
            </a:r>
            <a:r>
              <a:rPr lang="en-US" altLang="zh-CN" sz="1400" dirty="0" smtClean="0">
                <a:latin typeface="Arial" panose="020B0604020202020204" pitchFamily="34" charset="0"/>
              </a:rPr>
              <a:t>14044.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1348581" y="1916832"/>
          <a:ext cx="6446838" cy="4397375"/>
        </p:xfrm>
        <a:graphic>
          <a:graphicData uri="http://schemas.openxmlformats.org/presentationml/2006/ole">
            <p:oleObj spid="_x0000_s216065" name="CS ChemDraw Drawing" r:id="rId5" imgW="6446188" imgH="4398028" progId="ChemDraw.Document.6.0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323528" y="1196752"/>
            <a:ext cx="508664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Proposed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chiral</a:t>
            </a:r>
            <a:r>
              <a:rPr lang="en-US" altLang="zh-CN" b="1" dirty="0" smtClean="0">
                <a:latin typeface="Arial" charset="0"/>
                <a:cs typeface="Arial" charset="0"/>
              </a:rPr>
              <a:t> phosphate-catalyzed CDC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39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3012282" y="2348880"/>
          <a:ext cx="3119437" cy="2697162"/>
        </p:xfrm>
        <a:graphic>
          <a:graphicData uri="http://schemas.openxmlformats.org/presentationml/2006/ole">
            <p:oleObj spid="_x0000_s129026" name="CS ChemDraw Drawing" r:id="rId5" imgW="3119167" imgH="2697176" progId="ChemDraw.Document.6.0">
              <p:embed/>
            </p:oleObj>
          </a:graphicData>
        </a:graphic>
      </p:graphicFrame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560513" y="1703734"/>
          <a:ext cx="6022975" cy="4173538"/>
        </p:xfrm>
        <a:graphic>
          <a:graphicData uri="http://schemas.openxmlformats.org/presentationml/2006/ole">
            <p:oleObj spid="_x0000_s169987" name="CS ChemDraw Drawing" r:id="rId5" imgW="6022651" imgH="4173713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53828" y="6597352"/>
            <a:ext cx="34749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Terada, </a:t>
            </a:r>
            <a:r>
              <a:rPr lang="en-US" altLang="zh-CN" sz="1400" dirty="0" smtClean="0">
                <a:latin typeface="Arial" panose="020B0604020202020204" pitchFamily="34" charset="0"/>
              </a:rPr>
              <a:t>M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Chem. </a:t>
            </a:r>
            <a:r>
              <a:rPr kumimoji="0" lang="en-US" altLang="zh-CN" sz="14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Commun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.,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2008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4097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40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2611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List, B.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Angew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Chem. Int. Ed.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47, </a:t>
            </a:r>
            <a:r>
              <a:rPr lang="en-US" altLang="zh-CN" sz="1400" dirty="0" smtClean="0">
                <a:latin typeface="Arial" panose="020B0604020202020204" pitchFamily="34" charset="0"/>
              </a:rPr>
              <a:t>1119.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1766094" y="1565275"/>
          <a:ext cx="5611813" cy="4337050"/>
        </p:xfrm>
        <a:graphic>
          <a:graphicData uri="http://schemas.openxmlformats.org/presentationml/2006/ole">
            <p:oleObj spid="_x0000_s128002" name="CS ChemDraw Drawing" r:id="rId5" imgW="5612341" imgH="4337023" progId="ChemDraw.Document.6.0">
              <p:embed/>
            </p:oleObj>
          </a:graphicData>
        </a:graphic>
      </p:graphicFrame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Miscellaneous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PA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Multiple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Axis Containing PA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933450" y="1354138"/>
          <a:ext cx="7278688" cy="5002212"/>
        </p:xfrm>
        <a:graphic>
          <a:graphicData uri="http://schemas.openxmlformats.org/presentationml/2006/ole">
            <p:oleObj spid="_x0000_s87045" name="CS ChemDraw Drawing" r:id="rId5" imgW="7278146" imgH="5002949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355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Gong, L.-Z.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130, </a:t>
            </a:r>
            <a:r>
              <a:rPr lang="en-US" altLang="zh-CN" sz="1400" dirty="0" smtClean="0">
                <a:latin typeface="Arial" panose="020B0604020202020204" pitchFamily="34" charset="0"/>
              </a:rPr>
              <a:t>5652.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819275" y="1165225"/>
          <a:ext cx="5507038" cy="5270500"/>
        </p:xfrm>
        <a:graphic>
          <a:graphicData uri="http://schemas.openxmlformats.org/presentationml/2006/ole">
            <p:oleObj spid="_x0000_s130052" name="CS ChemDraw Drawing" r:id="rId5" imgW="5507334" imgH="5270993" progId="ChemDraw.Document.6.0">
              <p:embed/>
            </p:oleObj>
          </a:graphicData>
        </a:graphic>
      </p:graphicFrame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Multiple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Axis Containing PA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5436096" y="2880469"/>
          <a:ext cx="3325813" cy="1844675"/>
        </p:xfrm>
        <a:graphic>
          <a:graphicData uri="http://schemas.openxmlformats.org/presentationml/2006/ole">
            <p:oleObj spid="_x0000_s131074" name="CS ChemDraw Drawing" r:id="rId5" imgW="3326481" imgH="1844996" progId="ChemDraw.Document.6.0">
              <p:embed/>
            </p:oleObj>
          </a:graphicData>
        </a:graphic>
      </p:graphicFrame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467544" y="1954436"/>
          <a:ext cx="4730750" cy="3706812"/>
        </p:xfrm>
        <a:graphic>
          <a:graphicData uri="http://schemas.openxmlformats.org/presentationml/2006/ole">
            <p:oleObj spid="_x0000_s131076" name="CS ChemDraw Drawing" r:id="rId6" imgW="4731524" imgH="3707538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30492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List, B.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Nature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2012,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483, </a:t>
            </a:r>
            <a:r>
              <a:rPr lang="en-US" altLang="zh-CN" sz="1400" dirty="0" smtClean="0">
                <a:latin typeface="Arial" panose="020B0604020202020204" pitchFamily="34" charset="0"/>
              </a:rPr>
              <a:t>315.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Multiple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Axis Containing PA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473200" y="1195388"/>
          <a:ext cx="6197600" cy="5356225"/>
        </p:xfrm>
        <a:graphic>
          <a:graphicData uri="http://schemas.openxmlformats.org/presentationml/2006/ole">
            <p:oleObj spid="_x0000_s132098" name="CS ChemDraw Drawing" r:id="rId5" imgW="6197842" imgH="5356562" progId="ChemDraw.Document.6.0">
              <p:embed/>
            </p:oleObj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384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Terada, M.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133, </a:t>
            </a:r>
            <a:r>
              <a:rPr lang="en-US" altLang="zh-CN" sz="1400" dirty="0" smtClean="0">
                <a:latin typeface="Arial" panose="020B0604020202020204" pitchFamily="34" charset="0"/>
              </a:rPr>
              <a:t>19294.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Multiple 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Chiral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Axis Containing PA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 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1508125" y="1083518"/>
          <a:ext cx="6127750" cy="5657850"/>
        </p:xfrm>
        <a:graphic>
          <a:graphicData uri="http://schemas.openxmlformats.org/presentationml/2006/ole">
            <p:oleObj spid="_x0000_s89092" name="CS ChemDraw Drawing" r:id="rId5" imgW="6127658" imgH="5658348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 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188"/>
            <a:ext cx="4582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Yamamoto, H.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2006,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128, </a:t>
            </a:r>
            <a:r>
              <a:rPr lang="en-US" altLang="zh-CN" sz="1400" dirty="0" smtClean="0">
                <a:latin typeface="Arial" panose="020B0604020202020204" pitchFamily="34" charset="0"/>
              </a:rPr>
              <a:t>9626.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1554956" y="1308100"/>
          <a:ext cx="6034088" cy="4837113"/>
        </p:xfrm>
        <a:graphic>
          <a:graphicData uri="http://schemas.openxmlformats.org/presentationml/2006/ole">
            <p:oleObj spid="_x0000_s163844" name="CS ChemDraw Drawing" r:id="rId5" imgW="6034528" imgH="483667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 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8183" y="6578188"/>
            <a:ext cx="38967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Kim, S.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Tetrahedron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Lett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2009,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50, </a:t>
            </a:r>
            <a:r>
              <a:rPr lang="en-US" altLang="zh-CN" sz="1400" dirty="0" smtClean="0">
                <a:latin typeface="Arial" panose="020B0604020202020204" pitchFamily="34" charset="0"/>
              </a:rPr>
              <a:t>3345.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989138" y="1452587"/>
          <a:ext cx="5165725" cy="4784725"/>
        </p:xfrm>
        <a:graphic>
          <a:graphicData uri="http://schemas.openxmlformats.org/presentationml/2006/ole">
            <p:oleObj spid="_x0000_s164866" name="CS ChemDraw Drawing" r:id="rId5" imgW="5166128" imgH="4785113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48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i="0" kern="0" dirty="0" err="1" smtClean="0"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 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8183" y="6578188"/>
            <a:ext cx="4287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List, B.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Angew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Chem. Int. Ed.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2010,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49, </a:t>
            </a:r>
            <a:r>
              <a:rPr lang="en-US" altLang="zh-CN" sz="1400" dirty="0" smtClean="0">
                <a:latin typeface="Arial" panose="020B0604020202020204" pitchFamily="34" charset="0"/>
              </a:rPr>
              <a:t>9749.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2154238" y="1268760"/>
          <a:ext cx="4835525" cy="1554163"/>
        </p:xfrm>
        <a:graphic>
          <a:graphicData uri="http://schemas.openxmlformats.org/presentationml/2006/ole">
            <p:oleObj spid="_x0000_s165891" name="CS ChemDraw Drawing" r:id="rId5" imgW="4835181" imgH="1554008" progId="ChemDraw.Document.6.0">
              <p:embed/>
            </p:oleObj>
          </a:graphicData>
        </a:graphic>
      </p:graphicFrame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2115344" y="2857078"/>
          <a:ext cx="4913313" cy="3524250"/>
        </p:xfrm>
        <a:graphic>
          <a:graphicData uri="http://schemas.openxmlformats.org/presentationml/2006/ole">
            <p:oleObj spid="_x0000_s165893" name="CS ChemDraw Drawing" r:id="rId6" imgW="4912924" imgH="3524523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49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Thiophosphoramide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</a:t>
            </a:r>
            <a:endParaRPr lang="zh-CN" altLang="en-US" sz="2800" b="1" kern="0" dirty="0" err="1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148682" y="2293094"/>
          <a:ext cx="4846637" cy="2432050"/>
        </p:xfrm>
        <a:graphic>
          <a:graphicData uri="http://schemas.openxmlformats.org/presentationml/2006/ole">
            <p:oleObj spid="_x0000_s90114" name="CS ChemDraw Drawing" r:id="rId5" imgW="4845979" imgH="2432102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-36900" y="6597352"/>
            <a:ext cx="3960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Rueping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M.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Chem. Rev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2014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114</a:t>
            </a:r>
            <a:r>
              <a:rPr kumimoji="0" lang="en-US" altLang="zh-CN" sz="14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9047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824832" y="2011363"/>
          <a:ext cx="5494337" cy="2833687"/>
        </p:xfrm>
        <a:graphic>
          <a:graphicData uri="http://schemas.openxmlformats.org/presentationml/2006/ole">
            <p:oleObj spid="_x0000_s69636" name="CS ChemDraw Drawing" r:id="rId4" imgW="5493567" imgH="2834033" progId="ChemDraw.Document.6.0">
              <p:embed/>
            </p:oleObj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pku\ppt制作专版\- 标志_红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50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i="1" kern="0" dirty="0" smtClean="0"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Thiophosphoramide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Catalysts</a:t>
            </a:r>
            <a:endParaRPr lang="zh-CN" altLang="en-US" sz="2800" b="1" kern="0" dirty="0" err="1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78183" y="6578188"/>
            <a:ext cx="4582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Yamamoto, H.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130, </a:t>
            </a:r>
            <a:r>
              <a:rPr lang="en-US" altLang="zh-CN" sz="1400" dirty="0" smtClean="0">
                <a:latin typeface="Arial" panose="020B0604020202020204" pitchFamily="34" charset="0"/>
              </a:rPr>
              <a:t>9246.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2179638" y="2322513"/>
          <a:ext cx="4786312" cy="2708275"/>
        </p:xfrm>
        <a:graphic>
          <a:graphicData uri="http://schemas.openxmlformats.org/presentationml/2006/ole">
            <p:oleObj spid="_x0000_s166915" name="CS ChemDraw Drawing" r:id="rId5" imgW="4786592" imgH="270770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51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Spiro PA</a:t>
            </a:r>
            <a:endParaRPr lang="zh-CN" altLang="en-US" sz="2800" b="1" kern="0" dirty="0" err="1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352675" y="1196752"/>
          <a:ext cx="4438650" cy="5375275"/>
        </p:xfrm>
        <a:graphic>
          <a:graphicData uri="http://schemas.openxmlformats.org/presentationml/2006/ole">
            <p:oleObj spid="_x0000_s91138" name="CS ChemDraw Drawing" r:id="rId5" imgW="4438908" imgH="537464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9707" y="4514344"/>
            <a:ext cx="87645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esolving agents / 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P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romoters of rhodium catalyst 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/ </a:t>
            </a: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</a:t>
            </a:r>
            <a:r>
              <a:rPr lang="en-US" altLang="zh-CN" sz="2000" dirty="0" err="1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rganocatalysts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Br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sted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acidic site / Lewis basic site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Functional-group-modified for </a:t>
            </a:r>
            <a:r>
              <a:rPr lang="en-US" altLang="zh-CN" sz="2000" dirty="0" err="1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steric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/ acidity / solubility</a:t>
            </a:r>
          </a:p>
          <a:p>
            <a:pPr marL="342900" indent="-342900" algn="l">
              <a:lnSpc>
                <a:spcPct val="150000"/>
              </a:lnSpc>
            </a:pPr>
            <a:endParaRPr lang="zh-CN" altLang="en-US" sz="2000" dirty="0">
              <a:solidFill>
                <a:srgbClr val="11111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5718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Summary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52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824832" y="1387401"/>
          <a:ext cx="5494337" cy="2833687"/>
        </p:xfrm>
        <a:graphic>
          <a:graphicData uri="http://schemas.openxmlformats.org/presentationml/2006/ole">
            <p:oleObj spid="_x0000_s17411" name="CS ChemDraw Drawing" r:id="rId4" imgW="5493837" imgH="2834303" progId="ChemDraw.Document.6.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9413" y="1484784"/>
            <a:ext cx="87645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Mechanisms studies are still required for further progress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.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Low catalyst loadings. </a:t>
            </a:r>
            <a:endParaRPr lang="en-US" altLang="zh-CN" sz="2000" dirty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To grow the ability and scope of these catalysts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Combined with other catalysis such as metals or  light activation.</a:t>
            </a: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57188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Looking Forward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53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E:\pku\ppt制作专版\- 标志_红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3608" y="1628800"/>
            <a:ext cx="4572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2000" b="1" i="1" dirty="0" smtClean="0">
                <a:latin typeface="Arial" charset="0"/>
                <a:cs typeface="Arial" charset="0"/>
              </a:rPr>
              <a:t>Prof. Huang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i="1" dirty="0" smtClean="0">
                <a:latin typeface="Arial" charset="0"/>
                <a:cs typeface="Arial" charset="0"/>
              </a:rPr>
              <a:t>Jiean Chen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b="1" i="1" dirty="0" smtClean="0">
                <a:latin typeface="Arial" charset="0"/>
                <a:cs typeface="Arial" charset="0"/>
              </a:rPr>
              <a:t>All members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3861048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Thanks for your attention!</a:t>
            </a:r>
            <a:endParaRPr lang="zh-CN" alt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Acknowledgment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54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pku\ppt制作专版\- 标志_红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[H</a:t>
            </a:r>
            <a:r>
              <a:rPr lang="en-US" altLang="zh-CN" sz="2800" b="1" kern="0" baseline="-25000" dirty="0" smtClean="0">
                <a:latin typeface="Arial" pitchFamily="34" charset="0"/>
                <a:ea typeface="+mj-ea"/>
                <a:cs typeface="Arial" pitchFamily="34" charset="0"/>
              </a:rPr>
              <a:t>8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]-PA 10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55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pku\ppt制作专版\- 标志_红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4498" name="Picture 2" descr="C:\Users\l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3142"/>
            <a:ext cx="9144000" cy="4202122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" y="6362744"/>
            <a:ext cx="8316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Located transition state structures with distance parameters in </a:t>
            </a:r>
            <a:r>
              <a:rPr lang="en-US" altLang="zh-CN" sz="1400" dirty="0" smtClean="0">
                <a:latin typeface="Arial" panose="020B0604020202020204" pitchFamily="34" charset="0"/>
              </a:rPr>
              <a:t>angstroms </a:t>
            </a:r>
            <a:r>
              <a:rPr lang="en-US" altLang="zh-CN" sz="1400" dirty="0" smtClean="0">
                <a:latin typeface="Arial" panose="020B0604020202020204" pitchFamily="34" charset="0"/>
              </a:rPr>
              <a:t>and relative energies in enthalpy and free Energy in parentheses.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44624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PA 2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22" name="Picture 2" descr="C:\Users\l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81" y="605717"/>
            <a:ext cx="8895239" cy="584761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" y="6362744"/>
            <a:ext cx="83164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Located transition state structures with distance parameters in </a:t>
            </a:r>
            <a:r>
              <a:rPr lang="en-US" altLang="zh-CN" sz="1400" dirty="0" smtClean="0">
                <a:latin typeface="Arial" panose="020B0604020202020204" pitchFamily="34" charset="0"/>
              </a:rPr>
              <a:t>angstroms </a:t>
            </a:r>
            <a:r>
              <a:rPr lang="en-US" altLang="zh-CN" sz="1400" dirty="0" smtClean="0">
                <a:latin typeface="Arial" panose="020B0604020202020204" pitchFamily="34" charset="0"/>
              </a:rPr>
              <a:t>and relative energies in enthalpy and free Energy in parentheses.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57188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en-US" altLang="zh-CN" sz="2800" b="1" i="0" kern="0" dirty="0" smtClean="0">
                <a:latin typeface="Arial" pitchFamily="34" charset="0"/>
                <a:ea typeface="+mj-ea"/>
                <a:cs typeface="Arial" pitchFamily="34" charset="0"/>
              </a:rPr>
              <a:t>NTA 3</a:t>
            </a:r>
            <a:endParaRPr lang="zh-CN" altLang="en-US" sz="2800" b="1" i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灯片编号占位符 3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58257" y="2745928"/>
          <a:ext cx="4029075" cy="479425"/>
        </p:xfrm>
        <a:graphic>
          <a:graphicData uri="http://schemas.openxmlformats.org/presentationml/2006/ole">
            <p:oleObj spid="_x0000_s234498" name="CS ChemDraw Drawing" r:id="rId4" imgW="4029137" imgH="479672" progId="ChemDraw.Document.6.0">
              <p:embed/>
            </p:oleObj>
          </a:graphicData>
        </a:graphic>
      </p:graphicFrame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996950" y="3501429"/>
          <a:ext cx="7151688" cy="1655763"/>
        </p:xfrm>
        <a:graphic>
          <a:graphicData uri="http://schemas.openxmlformats.org/presentationml/2006/ole">
            <p:oleObj spid="_x0000_s234499" name="CS ChemDraw Drawing" r:id="rId5" imgW="7151813" imgH="1656312" progId="ChemDraw.Document.6.0">
              <p:embed/>
            </p:oleObj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78183" y="6578188"/>
            <a:ext cx="4582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Yamamoto, H.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J. </a:t>
            </a:r>
            <a:r>
              <a:rPr lang="en-US" altLang="zh-CN" sz="1400" i="1" dirty="0" err="1" smtClean="0">
                <a:latin typeface="Arial" panose="020B0604020202020204" pitchFamily="34" charset="0"/>
              </a:rPr>
              <a:t>Am.Chem.Soc</a:t>
            </a:r>
            <a:r>
              <a:rPr lang="en-US" altLang="zh-CN" sz="1400" i="1" dirty="0" smtClean="0">
                <a:latin typeface="Arial" panose="020B0604020202020204" pitchFamily="34" charset="0"/>
              </a:rPr>
              <a:t>.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2008,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130, </a:t>
            </a:r>
            <a:r>
              <a:rPr lang="en-US" altLang="zh-CN" sz="1400" dirty="0" smtClean="0">
                <a:latin typeface="Arial" panose="020B0604020202020204" pitchFamily="34" charset="0"/>
              </a:rPr>
              <a:t>9246.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3528" y="11967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Proposed mechanism of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Brønsted</a:t>
            </a:r>
            <a:r>
              <a:rPr lang="en-US" altLang="zh-CN" b="1" dirty="0" smtClean="0">
                <a:latin typeface="Arial" charset="0"/>
                <a:cs typeface="Arial" charset="0"/>
              </a:rPr>
              <a:t> acid catalyzed asymmetric </a:t>
            </a:r>
          </a:p>
          <a:p>
            <a:r>
              <a:rPr lang="en-US" altLang="zh-CN" b="1" dirty="0" smtClean="0">
                <a:latin typeface="Arial" charset="0"/>
                <a:cs typeface="Arial" charset="0"/>
              </a:rPr>
              <a:t>   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protonations</a:t>
            </a: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dirty="0" smtClean="0">
                <a:latin typeface="Arial" charset="0"/>
                <a:cs typeface="Arial" charset="0"/>
              </a:rPr>
              <a:t>of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silyl</a:t>
            </a:r>
            <a:r>
              <a:rPr lang="en-US" altLang="zh-CN" b="1" dirty="0" smtClean="0">
                <a:latin typeface="Arial" charset="0"/>
                <a:cs typeface="Arial" charset="0"/>
              </a:rPr>
              <a:t> </a:t>
            </a:r>
            <a:r>
              <a:rPr lang="en-US" altLang="zh-CN" b="1" dirty="0" err="1" smtClean="0">
                <a:latin typeface="Arial" charset="0"/>
                <a:cs typeface="Arial" charset="0"/>
              </a:rPr>
              <a:t>enol</a:t>
            </a:r>
            <a:r>
              <a:rPr lang="en-US" altLang="zh-CN" b="1" dirty="0" smtClean="0">
                <a:latin typeface="Arial" charset="0"/>
                <a:cs typeface="Arial" charset="0"/>
              </a:rPr>
              <a:t> ethers </a:t>
            </a:r>
            <a:endParaRPr lang="zh-CN" altLang="en-U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Catalytic Mechanism</a:t>
            </a:r>
            <a:endParaRPr lang="zh-CN" altLang="en-US" sz="28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79413" y="1484784"/>
            <a:ext cx="87645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Mono activation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Dual activation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err="1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Bifunctional</a:t>
            </a:r>
            <a:r>
              <a:rPr lang="en-US" altLang="zh-CN" sz="2000" dirty="0" smtClean="0"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activation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Counterion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catalysis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err="1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Ligand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Behavior in Presence of Metals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Independent relay processes in presence of metals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endParaRPr lang="en-US" altLang="zh-CN" sz="2000" dirty="0" smtClean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Mono /</a:t>
            </a:r>
            <a:r>
              <a:rPr lang="en-US" altLang="zh-CN" sz="2800" b="1" kern="0" dirty="0" smtClean="0">
                <a:latin typeface="Arial" pitchFamily="34" charset="0"/>
                <a:cs typeface="Arial" pitchFamily="34" charset="0"/>
              </a:rPr>
              <a:t> Dual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Activation</a:t>
            </a: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768"/>
            <a:ext cx="88831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err="1" smtClean="0">
                <a:latin typeface="Arial" panose="020B0604020202020204" pitchFamily="34" charset="0"/>
              </a:rPr>
              <a:t>Rueping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</a:rPr>
              <a:t>M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</a:t>
            </a:r>
            <a:r>
              <a:rPr kumimoji="0" lang="en-US" altLang="zh-CN" sz="1400" b="0" i="1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Angew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Chem. Int. Ed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2011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50, </a:t>
            </a:r>
            <a:r>
              <a:rPr lang="en-US" altLang="zh-CN" sz="1400" dirty="0" smtClean="0">
                <a:latin typeface="Arial" panose="020B0604020202020204" pitchFamily="34" charset="0"/>
              </a:rPr>
              <a:t>6364.; </a:t>
            </a:r>
            <a:r>
              <a:rPr lang="en-US" altLang="zh-CN" sz="1400" dirty="0" err="1" smtClean="0">
                <a:latin typeface="Arial" panose="020B0604020202020204" pitchFamily="34" charset="0"/>
              </a:rPr>
              <a:t>Rueping</a:t>
            </a:r>
            <a:r>
              <a:rPr lang="en-US" altLang="zh-CN" sz="1400" dirty="0" smtClean="0">
                <a:latin typeface="Arial" panose="020B0604020202020204" pitchFamily="34" charset="0"/>
              </a:rPr>
              <a:t>, M. </a:t>
            </a:r>
            <a:r>
              <a:rPr lang="en-US" altLang="zh-CN" sz="1400" i="1" dirty="0" smtClean="0">
                <a:latin typeface="Arial" panose="020B0604020202020204" pitchFamily="34" charset="0"/>
              </a:rPr>
              <a:t>et al. Chem. Soc. Rev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</a:t>
            </a:r>
            <a:r>
              <a:rPr lang="en-US" altLang="zh-CN" sz="1400" b="1" dirty="0" smtClean="0">
                <a:latin typeface="Arial" panose="020B0604020202020204" pitchFamily="34" charset="0"/>
              </a:rPr>
              <a:t>2011,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40, </a:t>
            </a:r>
            <a:r>
              <a:rPr lang="en-US" altLang="zh-CN" sz="1400" dirty="0" smtClean="0">
                <a:latin typeface="Arial" panose="020B0604020202020204" pitchFamily="34" charset="0"/>
              </a:rPr>
              <a:t>4539.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eaLnBrk="0" hangingPunct="0"/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843808" y="1628800"/>
          <a:ext cx="3490913" cy="1974850"/>
        </p:xfrm>
        <a:graphic>
          <a:graphicData uri="http://schemas.openxmlformats.org/presentationml/2006/ole">
            <p:oleObj spid="_x0000_s172036" name="CS ChemDraw Drawing" r:id="rId5" imgW="3491145" imgH="1974564" progId="ChemDraw.Document.6.0">
              <p:embed/>
            </p:oleObj>
          </a:graphicData>
        </a:graphic>
      </p:graphicFrame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2851746" y="4264049"/>
          <a:ext cx="3475037" cy="1973263"/>
        </p:xfrm>
        <a:graphic>
          <a:graphicData uri="http://schemas.openxmlformats.org/presentationml/2006/ole">
            <p:oleObj spid="_x0000_s172037" name="CS ChemDraw Drawing" r:id="rId6" imgW="3475759" imgH="1973214" progId="ChemDraw.Document.6.0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395536" y="1196752"/>
            <a:ext cx="221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Mono Activation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95536" y="3717032"/>
            <a:ext cx="21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latin typeface="Arial" charset="0"/>
                <a:cs typeface="Arial" charset="0"/>
              </a:rPr>
              <a:t> Dual Activation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57188" y="4858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Bifunctional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Activation</a:t>
            </a:r>
          </a:p>
          <a:p>
            <a:pPr eaLnBrk="0" hangingPunct="0">
              <a:defRPr/>
            </a:pP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78183" y="6578768"/>
            <a:ext cx="43409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dirty="0" smtClean="0">
                <a:latin typeface="Arial" panose="020B0604020202020204" pitchFamily="34" charset="0"/>
              </a:rPr>
              <a:t>Goodman, J. M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J. Org. Chem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2011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76, </a:t>
            </a:r>
            <a:r>
              <a:rPr lang="en-US" altLang="zh-CN" sz="1400" dirty="0" smtClean="0">
                <a:latin typeface="Arial" panose="020B0604020202020204" pitchFamily="34" charset="0"/>
              </a:rPr>
              <a:t>1775.</a:t>
            </a:r>
            <a:endParaRPr lang="zh-CN" altLang="zh-CN" sz="1400" dirty="0" smtClean="0">
              <a:latin typeface="Arial" panose="020B0604020202020204" pitchFamily="34" charset="0"/>
            </a:endParaRPr>
          </a:p>
          <a:p>
            <a:pPr eaLnBrk="0" hangingPunct="0"/>
            <a:endParaRPr lang="zh-CN" altLang="zh-CN" sz="1400" dirty="0" smtClean="0">
              <a:latin typeface="Arial" panose="020B0604020202020204" pitchFamily="34" charset="0"/>
            </a:endParaRPr>
          </a:p>
          <a:p>
            <a:pPr lvl="0" algn="l" eaLnBrk="0" hangingPunct="0"/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458788" y="2197075"/>
          <a:ext cx="8226425" cy="3032125"/>
        </p:xfrm>
        <a:graphic>
          <a:graphicData uri="http://schemas.openxmlformats.org/presentationml/2006/ole">
            <p:oleObj spid="_x0000_s173060" name="CS ChemDraw Drawing" r:id="rId5" imgW="8226178" imgH="3032434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灯片编号占位符 5"/>
          <p:cNvSpPr txBox="1">
            <a:spLocks noGrp="1"/>
          </p:cNvSpPr>
          <p:nvPr/>
        </p:nvSpPr>
        <p:spPr bwMode="auto">
          <a:xfrm>
            <a:off x="73802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zh-CN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6156325" y="2924175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4650" y="5000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endParaRPr lang="zh-CN" altLang="en-US" sz="2800" b="1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zh-CN" altLang="en-US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95536" y="105273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E:\pku\ppt制作专版\- 标志_红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800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23528" y="476672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800" b="1" kern="0" dirty="0" err="1" smtClean="0">
                <a:latin typeface="Arial" pitchFamily="34" charset="0"/>
                <a:ea typeface="+mj-ea"/>
                <a:cs typeface="Arial" pitchFamily="34" charset="0"/>
              </a:rPr>
              <a:t>Counterion</a:t>
            </a:r>
            <a:r>
              <a:rPr lang="en-US" altLang="zh-CN" sz="2800" b="1" kern="0" dirty="0" smtClean="0">
                <a:latin typeface="Arial" pitchFamily="34" charset="0"/>
                <a:ea typeface="+mj-ea"/>
                <a:cs typeface="Arial" pitchFamily="34" charset="0"/>
              </a:rPr>
              <a:t> Catalysis</a:t>
            </a:r>
          </a:p>
          <a:p>
            <a:pPr eaLnBrk="0" hangingPunct="0">
              <a:defRPr/>
            </a:pPr>
            <a:endParaRPr lang="zh-CN" altLang="en-US" sz="2800" b="1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2865438" y="2708920"/>
          <a:ext cx="3413125" cy="2090737"/>
        </p:xfrm>
        <a:graphic>
          <a:graphicData uri="http://schemas.openxmlformats.org/presentationml/2006/ole">
            <p:oleObj spid="_x0000_s174082" name="CS ChemDraw Drawing" r:id="rId5" imgW="3413402" imgH="2090636" progId="ChemDraw.Document.6.0">
              <p:embed/>
            </p:oleObj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36900" y="6597352"/>
            <a:ext cx="3960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hangingPunct="0"/>
            <a:r>
              <a:rPr kumimoji="0" lang="en-US" altLang="zh-CN" sz="1400" b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Rueping</a:t>
            </a:r>
            <a:r>
              <a:rPr kumimoji="0" lang="en-US" altLang="zh-CN" sz="1400" b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M. 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et al. Chem. Rev</a:t>
            </a:r>
            <a:r>
              <a:rPr lang="en-US" altLang="zh-CN" sz="1400" dirty="0" smtClean="0">
                <a:latin typeface="Arial" panose="020B0604020202020204" pitchFamily="34" charset="0"/>
              </a:rPr>
              <a:t>.</a:t>
            </a:r>
            <a:r>
              <a:rPr kumimoji="0" lang="en-US" altLang="zh-CN" sz="14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400" b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2014</a:t>
            </a:r>
            <a:r>
              <a:rPr lang="en-US" altLang="zh-CN" sz="1400" b="1" dirty="0" smtClean="0">
                <a:latin typeface="Arial" panose="020B0604020202020204" pitchFamily="34" charset="0"/>
              </a:rPr>
              <a:t>,</a:t>
            </a:r>
            <a:r>
              <a:rPr lang="en-US" altLang="zh-CN" sz="1400" i="1" dirty="0" smtClean="0">
                <a:latin typeface="Arial" panose="020B0604020202020204" pitchFamily="34" charset="0"/>
              </a:rPr>
              <a:t> 114</a:t>
            </a:r>
            <a:r>
              <a:rPr kumimoji="0" lang="en-US" altLang="zh-CN" sz="140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9047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7838</TotalTime>
  <Words>1269</Words>
  <Application>Microsoft Office PowerPoint</Application>
  <PresentationFormat>全屏显示(4:3)</PresentationFormat>
  <Paragraphs>262</Paragraphs>
  <Slides>57</Slides>
  <Notes>51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9" baseType="lpstr">
      <vt:lpstr>Office 主题</vt:lpstr>
      <vt:lpstr>CS ChemDraw Drawing</vt:lpstr>
      <vt:lpstr>Asymmetric BINOL-Phosphate Derived  Brønsted Acids: Development and Catalytic Mechanism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Adjacent Quaternary Stereocenters by Catalytic Asymmetric Allylboration</dc:title>
  <dc:creator>happyfy</dc:creator>
  <cp:lastModifiedBy>l</cp:lastModifiedBy>
  <cp:revision>526</cp:revision>
  <dcterms:created xsi:type="dcterms:W3CDTF">2015-09-12T01:51:27Z</dcterms:created>
  <dcterms:modified xsi:type="dcterms:W3CDTF">2015-10-12T02:53:04Z</dcterms:modified>
</cp:coreProperties>
</file>