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3" r:id="rId3"/>
  </p:sldMasterIdLst>
  <p:notesMasterIdLst>
    <p:notesMasterId r:id="rId31"/>
  </p:notesMasterIdLst>
  <p:handoutMasterIdLst>
    <p:handoutMasterId r:id="rId32"/>
  </p:handoutMasterIdLst>
  <p:sldIdLst>
    <p:sldId id="259" r:id="rId4"/>
    <p:sldId id="256" r:id="rId5"/>
    <p:sldId id="260" r:id="rId6"/>
    <p:sldId id="261" r:id="rId7"/>
    <p:sldId id="313" r:id="rId8"/>
    <p:sldId id="314" r:id="rId9"/>
    <p:sldId id="316" r:id="rId10"/>
    <p:sldId id="317" r:id="rId11"/>
    <p:sldId id="318" r:id="rId12"/>
    <p:sldId id="319" r:id="rId13"/>
    <p:sldId id="321" r:id="rId14"/>
    <p:sldId id="338" r:id="rId15"/>
    <p:sldId id="322" r:id="rId16"/>
    <p:sldId id="324" r:id="rId17"/>
    <p:sldId id="325" r:id="rId18"/>
    <p:sldId id="339" r:id="rId19"/>
    <p:sldId id="326" r:id="rId20"/>
    <p:sldId id="327" r:id="rId21"/>
    <p:sldId id="329" r:id="rId22"/>
    <p:sldId id="330" r:id="rId23"/>
    <p:sldId id="340" r:id="rId24"/>
    <p:sldId id="341" r:id="rId25"/>
    <p:sldId id="342" r:id="rId26"/>
    <p:sldId id="343" r:id="rId27"/>
    <p:sldId id="346" r:id="rId28"/>
    <p:sldId id="344" r:id="rId29"/>
    <p:sldId id="348" r:id="rId30"/>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53" autoAdjust="0"/>
    <p:restoredTop sz="87306" autoAdjust="0"/>
  </p:normalViewPr>
  <p:slideViewPr>
    <p:cSldViewPr>
      <p:cViewPr>
        <p:scale>
          <a:sx n="75" d="100"/>
          <a:sy n="75" d="100"/>
        </p:scale>
        <p:origin x="-1200"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4F94582-AC42-4998-9020-A9BB4AD50647}" type="datetimeFigureOut">
              <a:rPr lang="zh-CN" altLang="en-US" smtClean="0"/>
              <a:t>2015/11/17</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C109DFE-01BC-4017-AF50-C5E24D2C15AD}" type="slidenum">
              <a:rPr lang="zh-CN" altLang="en-US" smtClean="0"/>
              <a:t>‹#›</a:t>
            </a:fld>
            <a:endParaRPr lang="zh-CN" altLang="en-US"/>
          </a:p>
        </p:txBody>
      </p:sp>
    </p:spTree>
    <p:extLst>
      <p:ext uri="{BB962C8B-B14F-4D97-AF65-F5344CB8AC3E}">
        <p14:creationId xmlns:p14="http://schemas.microsoft.com/office/powerpoint/2010/main" val="34482502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6A07B18-CC26-4831-8DF1-1632A03DCD56}" type="datetimeFigureOut">
              <a:rPr lang="zh-CN" altLang="en-US" smtClean="0"/>
              <a:t>2015/11/17</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8A00D29-3B52-499F-835E-BCCBB956985D}" type="slidenum">
              <a:rPr lang="zh-CN" altLang="en-US" smtClean="0"/>
              <a:t>‹#›</a:t>
            </a:fld>
            <a:endParaRPr lang="zh-CN" altLang="en-US"/>
          </a:p>
        </p:txBody>
      </p:sp>
    </p:spTree>
    <p:extLst>
      <p:ext uri="{BB962C8B-B14F-4D97-AF65-F5344CB8AC3E}">
        <p14:creationId xmlns:p14="http://schemas.microsoft.com/office/powerpoint/2010/main" val="36340028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ABD76041-C2D0-47BD-9951-F1CC47B96C5E}" type="slidenum">
              <a:rPr lang="zh-CN" altLang="en-US" smtClean="0">
                <a:solidFill>
                  <a:prstClr val="black"/>
                </a:solidFill>
              </a:rPr>
              <a:pPr/>
              <a:t>1</a:t>
            </a:fld>
            <a:endParaRPr lang="en-US" altLang="zh-CN" smtClean="0">
              <a:solidFill>
                <a:prstClr val="black"/>
              </a:solidFill>
            </a:endParaRPr>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endParaRPr lang="zh-CN" altLang="zh-CN" b="1" dirty="0">
              <a:latin typeface="微软雅黑" pitchFamily="34" charset="-122"/>
              <a:ea typeface="微软雅黑" pitchFamily="34" charset="-122"/>
              <a:cs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2400"/>
              </a:spcBef>
              <a:spcAft>
                <a:spcPts val="0"/>
              </a:spcAft>
              <a:buClrTx/>
              <a:buSzTx/>
              <a:buFont typeface="Wingdings" pitchFamily="2" charset="2"/>
              <a:buNone/>
              <a:tabLst/>
              <a:defRPr/>
            </a:pPr>
            <a:r>
              <a:rPr lang="zh-CN" altLang="en-US" sz="1200" kern="1200" dirty="0" smtClean="0">
                <a:latin typeface="Arial" pitchFamily="34" charset="0"/>
                <a:ea typeface="Arial Unicode MS" pitchFamily="34" charset="-122"/>
                <a:cs typeface="Arial" pitchFamily="34" charset="0"/>
              </a:rPr>
              <a:t>金属卡宾中间体亲电加成到苯环上，然后</a:t>
            </a:r>
            <a:r>
              <a:rPr lang="en-US" altLang="zh-CN" sz="1200" kern="1200" dirty="0" smtClean="0">
                <a:latin typeface="Arial" pitchFamily="34" charset="0"/>
                <a:ea typeface="Arial Unicode MS" pitchFamily="34" charset="-122"/>
                <a:cs typeface="Arial" pitchFamily="34" charset="0"/>
              </a:rPr>
              <a:t>1,2</a:t>
            </a:r>
            <a:r>
              <a:rPr lang="zh-CN" altLang="en-US" sz="1200" kern="1200" dirty="0" smtClean="0">
                <a:latin typeface="Arial" pitchFamily="34" charset="0"/>
                <a:ea typeface="Arial Unicode MS" pitchFamily="34" charset="-122"/>
                <a:cs typeface="Arial" pitchFamily="34" charset="0"/>
              </a:rPr>
              <a:t>质子迁移得到</a:t>
            </a:r>
            <a:endParaRPr lang="en-US" altLang="zh-CN" sz="1200" kern="1200" dirty="0" smtClean="0">
              <a:latin typeface="Arial" pitchFamily="34" charset="0"/>
              <a:ea typeface="Arial Unicode MS" pitchFamily="34" charset="-122"/>
              <a:cs typeface="Arial" pitchFamily="34" charset="0"/>
            </a:endParaRPr>
          </a:p>
          <a:p>
            <a:pPr marL="0" marR="0" indent="0" algn="l" defTabSz="914400" rtl="0" eaLnBrk="1" fontAlgn="auto" latinLnBrk="0" hangingPunct="1">
              <a:lnSpc>
                <a:spcPct val="100000"/>
              </a:lnSpc>
              <a:spcBef>
                <a:spcPts val="2400"/>
              </a:spcBef>
              <a:spcAft>
                <a:spcPts val="0"/>
              </a:spcAft>
              <a:buClrTx/>
              <a:buSzTx/>
              <a:buFont typeface="Wingdings" pitchFamily="2" charset="2"/>
              <a:buNone/>
              <a:tabLst/>
              <a:defRPr/>
            </a:pPr>
            <a:r>
              <a:rPr lang="en-US" altLang="zh-CN" sz="1200" kern="1200" dirty="0" smtClean="0">
                <a:latin typeface="Arial" pitchFamily="34" charset="0"/>
                <a:ea typeface="Arial Unicode MS" pitchFamily="34" charset="-122"/>
                <a:cs typeface="Arial" pitchFamily="34" charset="0"/>
              </a:rPr>
              <a:t> </a:t>
            </a:r>
            <a:r>
              <a:rPr lang="zh-CN" altLang="en-US" sz="1200" kern="1200" dirty="0" smtClean="0">
                <a:latin typeface="Arial" pitchFamily="34" charset="0"/>
                <a:ea typeface="Arial Unicode MS" pitchFamily="34" charset="-122"/>
                <a:cs typeface="Arial" pitchFamily="34" charset="0"/>
              </a:rPr>
              <a:t>对于分子内的芳基取代反应，手性联萘酚催化剂，这个机理有点特别，首先联萘酚提供质子给重氮羰基底物，与此同时在路易斯酸四异丙基氧钛形成</a:t>
            </a:r>
            <a:r>
              <a:rPr lang="en-US" altLang="zh-CN" sz="1200" kern="1200" dirty="0" err="1" smtClean="0">
                <a:latin typeface="Arial" pitchFamily="34" charset="0"/>
                <a:ea typeface="Arial Unicode MS" pitchFamily="34" charset="-122"/>
                <a:cs typeface="Arial" pitchFamily="34" charset="0"/>
              </a:rPr>
              <a:t>bronsted</a:t>
            </a:r>
            <a:r>
              <a:rPr lang="en-US" altLang="zh-CN" sz="1200" kern="1200" baseline="0" dirty="0" smtClean="0">
                <a:latin typeface="Arial" pitchFamily="34" charset="0"/>
                <a:ea typeface="Arial Unicode MS" pitchFamily="34" charset="-122"/>
                <a:cs typeface="Arial" pitchFamily="34" charset="0"/>
              </a:rPr>
              <a:t> </a:t>
            </a:r>
            <a:r>
              <a:rPr lang="zh-CN" altLang="en-US" sz="1200" kern="1200" baseline="0" dirty="0" smtClean="0">
                <a:latin typeface="Arial" pitchFamily="34" charset="0"/>
                <a:ea typeface="Arial Unicode MS" pitchFamily="34" charset="-122"/>
                <a:cs typeface="Arial" pitchFamily="34" charset="0"/>
              </a:rPr>
              <a:t>酸，得到质子化的重氮中间体</a:t>
            </a:r>
            <a:r>
              <a:rPr lang="en-US" altLang="zh-CN" sz="1200" kern="1200" baseline="0" dirty="0" smtClean="0">
                <a:latin typeface="Arial" pitchFamily="34" charset="0"/>
                <a:ea typeface="Arial Unicode MS" pitchFamily="34" charset="-122"/>
                <a:cs typeface="Arial" pitchFamily="34" charset="0"/>
              </a:rPr>
              <a:t>III</a:t>
            </a:r>
            <a:r>
              <a:rPr lang="zh-CN" altLang="en-US" sz="1200" kern="1200" baseline="0" dirty="0" smtClean="0">
                <a:latin typeface="Arial" pitchFamily="34" charset="0"/>
                <a:ea typeface="Arial Unicode MS" pitchFamily="34" charset="-122"/>
                <a:cs typeface="Arial" pitchFamily="34" charset="0"/>
              </a:rPr>
              <a:t>，</a:t>
            </a:r>
            <a:r>
              <a:rPr lang="en-US" altLang="zh-CN" sz="1200" kern="1200" baseline="0" dirty="0" smtClean="0">
                <a:latin typeface="Arial" pitchFamily="34" charset="0"/>
                <a:ea typeface="Arial Unicode MS" pitchFamily="34" charset="-122"/>
                <a:cs typeface="Arial" pitchFamily="34" charset="0"/>
              </a:rPr>
              <a:t>III</a:t>
            </a:r>
            <a:r>
              <a:rPr lang="zh-CN" altLang="en-US" sz="1200" kern="1200" baseline="0" dirty="0" smtClean="0">
                <a:latin typeface="Arial" pitchFamily="34" charset="0"/>
                <a:ea typeface="Arial Unicode MS" pitchFamily="34" charset="-122"/>
                <a:cs typeface="Arial" pitchFamily="34" charset="0"/>
              </a:rPr>
              <a:t>经过亲电芳基取代得到吲哚中间体，随后脱质子得到分子内芳香取代产物。</a:t>
            </a:r>
            <a:endParaRPr lang="en-US" altLang="zh-CN" sz="1200" kern="1200" dirty="0">
              <a:latin typeface="Arial" pitchFamily="34" charset="0"/>
              <a:ea typeface="Arial Unicode MS" pitchFamily="34" charset="-122"/>
              <a:cs typeface="Arial" pitchFamily="34" charset="0"/>
            </a:endParaRPr>
          </a:p>
        </p:txBody>
      </p:sp>
      <p:sp>
        <p:nvSpPr>
          <p:cNvPr id="4" name="灯片编号占位符 3"/>
          <p:cNvSpPr>
            <a:spLocks noGrp="1"/>
          </p:cNvSpPr>
          <p:nvPr>
            <p:ph type="sldNum" sz="quarter" idx="10"/>
          </p:nvPr>
        </p:nvSpPr>
        <p:spPr/>
        <p:txBody>
          <a:bodyPr/>
          <a:lstStyle/>
          <a:p>
            <a:pPr>
              <a:defRPr/>
            </a:pPr>
            <a:fld id="{AB4E8446-7872-44EE-9680-EFB396538230}" type="slidenum">
              <a:rPr lang="zh-CN" altLang="en-US" smtClean="0">
                <a:solidFill>
                  <a:prstClr val="black"/>
                </a:solidFill>
              </a:rPr>
              <a:pPr>
                <a:defRPr/>
              </a:pPr>
              <a:t>10</a:t>
            </a:fld>
            <a:endParaRPr lang="en-US" altLang="zh-CN">
              <a:solidFill>
                <a:prstClr val="black"/>
              </a:solidFill>
            </a:endParaRPr>
          </a:p>
        </p:txBody>
      </p:sp>
    </p:spTree>
    <p:extLst>
      <p:ext uri="{BB962C8B-B14F-4D97-AF65-F5344CB8AC3E}">
        <p14:creationId xmlns:p14="http://schemas.microsoft.com/office/powerpoint/2010/main" val="22869069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2400"/>
              </a:spcBef>
              <a:spcAft>
                <a:spcPts val="0"/>
              </a:spcAft>
              <a:buClrTx/>
              <a:buSzTx/>
              <a:buFont typeface="Wingdings" pitchFamily="2" charset="2"/>
              <a:buNone/>
              <a:tabLst/>
              <a:defRPr/>
            </a:pPr>
            <a:r>
              <a:rPr lang="en-US" altLang="zh-CN" sz="1200" kern="1200" dirty="0" smtClean="0">
                <a:latin typeface="Arial" pitchFamily="34" charset="0"/>
                <a:ea typeface="Arial Unicode MS" pitchFamily="34" charset="-122"/>
                <a:cs typeface="Arial" pitchFamily="34" charset="0"/>
              </a:rPr>
              <a:t>Rh</a:t>
            </a:r>
            <a:r>
              <a:rPr lang="zh-CN" altLang="en-US" sz="1200" kern="1200" dirty="0" smtClean="0">
                <a:latin typeface="Arial" pitchFamily="34" charset="0"/>
                <a:ea typeface="Arial Unicode MS" pitchFamily="34" charset="-122"/>
                <a:cs typeface="Arial" pitchFamily="34" charset="0"/>
              </a:rPr>
              <a:t>和重氮糖基化合物形成金属卡宾，对苯环的亲电加成，形成两性离子中间体，亚胺作为活性的亲电试剂捕获两性离子，避免</a:t>
            </a:r>
            <a:r>
              <a:rPr lang="en-US" altLang="zh-CN" sz="1200" kern="1200" dirty="0" smtClean="0">
                <a:latin typeface="Arial" pitchFamily="34" charset="0"/>
                <a:ea typeface="Arial Unicode MS" pitchFamily="34" charset="-122"/>
                <a:cs typeface="Arial" pitchFamily="34" charset="0"/>
              </a:rPr>
              <a:t>1,2</a:t>
            </a:r>
            <a:r>
              <a:rPr lang="zh-CN" altLang="en-US" sz="1200" kern="1200" dirty="0" smtClean="0">
                <a:latin typeface="Arial" pitchFamily="34" charset="0"/>
                <a:ea typeface="Arial Unicode MS" pitchFamily="34" charset="-122"/>
                <a:cs typeface="Arial" pitchFamily="34" charset="0"/>
              </a:rPr>
              <a:t>质子转移，</a:t>
            </a:r>
            <a:endParaRPr lang="en-US" altLang="zh-CN" sz="1200" kern="1200" dirty="0" smtClean="0">
              <a:latin typeface="Arial" pitchFamily="34" charset="0"/>
              <a:ea typeface="Arial Unicode MS" pitchFamily="34" charset="-122"/>
              <a:cs typeface="Arial" pitchFamily="34" charset="0"/>
            </a:endParaRPr>
          </a:p>
          <a:p>
            <a:pPr marL="0" marR="0" indent="0" algn="l" defTabSz="914400" rtl="0" eaLnBrk="1" fontAlgn="auto" latinLnBrk="0" hangingPunct="1">
              <a:lnSpc>
                <a:spcPct val="100000"/>
              </a:lnSpc>
              <a:spcBef>
                <a:spcPts val="2400"/>
              </a:spcBef>
              <a:spcAft>
                <a:spcPts val="0"/>
              </a:spcAft>
              <a:buClrTx/>
              <a:buSzTx/>
              <a:buFont typeface="Wingdings" pitchFamily="2" charset="2"/>
              <a:buNone/>
              <a:tabLst/>
              <a:defRPr/>
            </a:pPr>
            <a:r>
              <a:rPr lang="zh-CN" altLang="en-US" sz="1200" kern="1200" dirty="0" smtClean="0">
                <a:latin typeface="Arial" pitchFamily="34" charset="0"/>
                <a:ea typeface="Arial Unicode MS" pitchFamily="34" charset="-122"/>
                <a:cs typeface="Arial" pitchFamily="34" charset="0"/>
              </a:rPr>
              <a:t>手性磷酸和亚胺通过催化剂质子和亚胺的氮原子之间的氢键相互作用来控制立体构型。同时路易斯碱</a:t>
            </a:r>
            <a:r>
              <a:rPr lang="zh-CN" altLang="en-US" sz="1200" b="0" i="0" kern="1200" dirty="0" smtClean="0">
                <a:solidFill>
                  <a:schemeClr val="tx1"/>
                </a:solidFill>
                <a:effectLst/>
                <a:latin typeface="+mn-lt"/>
                <a:ea typeface="+mn-ea"/>
                <a:cs typeface="+mn-cs"/>
              </a:rPr>
              <a:t>磷酰基氧原子和两性离子上的酸性质子间有弱的氢键相互作用。这两对氢键相互作用共同引起亚胺氮原子取代基指向磷酸催化剂口袋位阻小的一侧，避免手性磷酸上的大位阻。</a:t>
            </a:r>
            <a:endParaRPr lang="en-US" altLang="zh-CN" sz="1200" kern="1200" dirty="0">
              <a:latin typeface="Arial" pitchFamily="34" charset="0"/>
              <a:ea typeface="Arial Unicode MS" pitchFamily="34" charset="-122"/>
              <a:cs typeface="Arial" pitchFamily="34" charset="0"/>
            </a:endParaRPr>
          </a:p>
        </p:txBody>
      </p:sp>
      <p:sp>
        <p:nvSpPr>
          <p:cNvPr id="4" name="灯片编号占位符 3"/>
          <p:cNvSpPr>
            <a:spLocks noGrp="1"/>
          </p:cNvSpPr>
          <p:nvPr>
            <p:ph type="sldNum" sz="quarter" idx="10"/>
          </p:nvPr>
        </p:nvSpPr>
        <p:spPr/>
        <p:txBody>
          <a:bodyPr/>
          <a:lstStyle/>
          <a:p>
            <a:pPr>
              <a:defRPr/>
            </a:pPr>
            <a:fld id="{AB4E8446-7872-44EE-9680-EFB396538230}" type="slidenum">
              <a:rPr lang="zh-CN" altLang="en-US" smtClean="0">
                <a:solidFill>
                  <a:prstClr val="black"/>
                </a:solidFill>
              </a:rPr>
              <a:pPr>
                <a:defRPr/>
              </a:pPr>
              <a:t>11</a:t>
            </a:fld>
            <a:endParaRPr lang="en-US" altLang="zh-CN">
              <a:solidFill>
                <a:prstClr val="black"/>
              </a:solidFill>
            </a:endParaRPr>
          </a:p>
        </p:txBody>
      </p:sp>
    </p:spTree>
    <p:extLst>
      <p:ext uri="{BB962C8B-B14F-4D97-AF65-F5344CB8AC3E}">
        <p14:creationId xmlns:p14="http://schemas.microsoft.com/office/powerpoint/2010/main" val="22869069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defTabSz="897301" eaLnBrk="0" fontAlgn="base" hangingPunct="0">
              <a:spcBef>
                <a:spcPct val="30000"/>
              </a:spcBef>
              <a:spcAft>
                <a:spcPct val="0"/>
              </a:spcAft>
              <a:defRPr/>
            </a:pPr>
            <a:r>
              <a:rPr lang="zh-CN" altLang="en-US" b="0" dirty="0" smtClean="0">
                <a:solidFill>
                  <a:schemeClr val="tx1">
                    <a:lumMod val="50000"/>
                  </a:schemeClr>
                </a:solidFill>
                <a:latin typeface="Arial" pitchFamily="34" charset="0"/>
                <a:ea typeface="宋体" pitchFamily="2" charset="-122"/>
                <a:cs typeface="Arial" pitchFamily="34" charset="0"/>
              </a:rPr>
              <a:t>苯并二氢呋喃酮</a:t>
            </a:r>
            <a:r>
              <a:rPr lang="en-US" altLang="zh-CN" b="0" baseline="0" dirty="0" smtClean="0">
                <a:solidFill>
                  <a:schemeClr val="tx1">
                    <a:lumMod val="50000"/>
                  </a:schemeClr>
                </a:solidFill>
                <a:latin typeface="Arial" pitchFamily="34" charset="0"/>
                <a:ea typeface="宋体" pitchFamily="2" charset="-122"/>
                <a:cs typeface="Arial" pitchFamily="34" charset="0"/>
              </a:rPr>
              <a:t> </a:t>
            </a:r>
            <a:r>
              <a:rPr lang="zh-CN" altLang="en-US" b="0" dirty="0" smtClean="0">
                <a:solidFill>
                  <a:schemeClr val="tx1">
                    <a:lumMod val="50000"/>
                  </a:schemeClr>
                </a:solidFill>
                <a:latin typeface="Arial" pitchFamily="34" charset="0"/>
                <a:ea typeface="宋体" pitchFamily="2" charset="-122"/>
                <a:cs typeface="Arial" pitchFamily="34" charset="0"/>
              </a:rPr>
              <a:t>内酰胺</a:t>
            </a:r>
            <a:r>
              <a:rPr lang="en-US" altLang="zh-CN" b="0" baseline="0" dirty="0" smtClean="0">
                <a:solidFill>
                  <a:schemeClr val="tx1">
                    <a:lumMod val="50000"/>
                  </a:schemeClr>
                </a:solidFill>
                <a:latin typeface="Arial" pitchFamily="34" charset="0"/>
                <a:ea typeface="宋体" pitchFamily="2" charset="-122"/>
                <a:cs typeface="Arial" pitchFamily="34" charset="0"/>
              </a:rPr>
              <a:t> </a:t>
            </a:r>
            <a:r>
              <a:rPr lang="zh-CN" altLang="en-US" sz="1200" b="0" i="0" kern="1200" dirty="0" smtClean="0">
                <a:solidFill>
                  <a:schemeClr val="tx1"/>
                </a:solidFill>
                <a:effectLst/>
                <a:latin typeface="+mn-lt"/>
                <a:ea typeface="+mn-ea"/>
                <a:cs typeface="+mn-cs"/>
              </a:rPr>
              <a:t>噻喃</a:t>
            </a:r>
          </a:p>
          <a:p>
            <a:pPr defTabSz="897301" eaLnBrk="0" fontAlgn="base" hangingPunct="0">
              <a:spcBef>
                <a:spcPct val="30000"/>
              </a:spcBef>
              <a:spcAft>
                <a:spcPct val="0"/>
              </a:spcAft>
              <a:defRPr/>
            </a:pPr>
            <a:r>
              <a:rPr lang="en-US" altLang="zh-CN" sz="1200" i="0" kern="1200" dirty="0" smtClean="0">
                <a:solidFill>
                  <a:schemeClr val="tx1"/>
                </a:solidFill>
                <a:effectLst/>
                <a:latin typeface="+mn-lt"/>
                <a:ea typeface="+mn-ea"/>
                <a:cs typeface="+mn-cs"/>
              </a:rPr>
              <a:t/>
            </a:r>
            <a:br>
              <a:rPr lang="en-US" altLang="zh-CN" sz="1200" i="0" kern="1200" dirty="0" smtClean="0">
                <a:solidFill>
                  <a:schemeClr val="tx1"/>
                </a:solidFill>
                <a:effectLst/>
                <a:latin typeface="+mn-lt"/>
                <a:ea typeface="+mn-ea"/>
                <a:cs typeface="+mn-cs"/>
              </a:rPr>
            </a:br>
            <a:endParaRPr lang="en-US" altLang="zh-CN" b="0" dirty="0">
              <a:solidFill>
                <a:schemeClr val="tx1">
                  <a:lumMod val="50000"/>
                </a:schemeClr>
              </a:solidFill>
              <a:latin typeface="Arial" pitchFamily="34" charset="0"/>
              <a:ea typeface="宋体" pitchFamily="2" charset="-122"/>
              <a:cs typeface="Arial" pitchFamily="34" charset="0"/>
            </a:endParaRPr>
          </a:p>
        </p:txBody>
      </p:sp>
      <p:sp>
        <p:nvSpPr>
          <p:cNvPr id="4" name="灯片编号占位符 3"/>
          <p:cNvSpPr>
            <a:spLocks noGrp="1"/>
          </p:cNvSpPr>
          <p:nvPr>
            <p:ph type="sldNum" sz="quarter" idx="10"/>
          </p:nvPr>
        </p:nvSpPr>
        <p:spPr/>
        <p:txBody>
          <a:bodyPr/>
          <a:lstStyle/>
          <a:p>
            <a:pPr>
              <a:defRPr/>
            </a:pPr>
            <a:fld id="{AB4E8446-7872-44EE-9680-EFB396538230}" type="slidenum">
              <a:rPr lang="zh-CN" altLang="en-US" smtClean="0">
                <a:solidFill>
                  <a:prstClr val="black"/>
                </a:solidFill>
              </a:rPr>
              <a:pPr>
                <a:defRPr/>
              </a:pPr>
              <a:t>12</a:t>
            </a:fld>
            <a:endParaRPr lang="en-US" altLang="zh-CN">
              <a:solidFill>
                <a:prstClr val="black"/>
              </a:solidFill>
            </a:endParaRPr>
          </a:p>
        </p:txBody>
      </p:sp>
    </p:spTree>
    <p:extLst>
      <p:ext uri="{BB962C8B-B14F-4D97-AF65-F5344CB8AC3E}">
        <p14:creationId xmlns:p14="http://schemas.microsoft.com/office/powerpoint/2010/main" val="22869069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defTabSz="897301" eaLnBrk="0" fontAlgn="base" hangingPunct="0">
              <a:spcBef>
                <a:spcPct val="30000"/>
              </a:spcBef>
              <a:spcAft>
                <a:spcPct val="0"/>
              </a:spcAft>
              <a:defRPr/>
            </a:pPr>
            <a:r>
              <a:rPr lang="zh-CN" altLang="en-US" b="0" dirty="0" smtClean="0">
                <a:solidFill>
                  <a:schemeClr val="tx1">
                    <a:lumMod val="50000"/>
                  </a:schemeClr>
                </a:solidFill>
                <a:latin typeface="Arial" pitchFamily="34" charset="0"/>
                <a:ea typeface="宋体" pitchFamily="2" charset="-122"/>
                <a:cs typeface="Arial" pitchFamily="34" charset="0"/>
              </a:rPr>
              <a:t>除了直接的插入</a:t>
            </a:r>
            <a:r>
              <a:rPr lang="en-US" altLang="zh-CN" b="0" dirty="0" smtClean="0">
                <a:solidFill>
                  <a:schemeClr val="tx1">
                    <a:lumMod val="50000"/>
                  </a:schemeClr>
                </a:solidFill>
                <a:latin typeface="Arial" pitchFamily="34" charset="0"/>
                <a:ea typeface="宋体" pitchFamily="2" charset="-122"/>
                <a:cs typeface="Arial" pitchFamily="34" charset="0"/>
              </a:rPr>
              <a:t>C-H</a:t>
            </a:r>
            <a:r>
              <a:rPr lang="zh-CN" altLang="en-US" b="0" dirty="0" smtClean="0">
                <a:solidFill>
                  <a:schemeClr val="tx1">
                    <a:lumMod val="50000"/>
                  </a:schemeClr>
                </a:solidFill>
                <a:latin typeface="Arial" pitchFamily="34" charset="0"/>
                <a:ea typeface="宋体" pitchFamily="2" charset="-122"/>
                <a:cs typeface="Arial" pitchFamily="34" charset="0"/>
              </a:rPr>
              <a:t>反应，</a:t>
            </a:r>
            <a:r>
              <a:rPr lang="en-US" altLang="zh-CN" b="0" dirty="0" smtClean="0">
                <a:solidFill>
                  <a:schemeClr val="tx1">
                    <a:lumMod val="50000"/>
                  </a:schemeClr>
                </a:solidFill>
                <a:latin typeface="Arial" pitchFamily="34" charset="0"/>
                <a:ea typeface="宋体" pitchFamily="2" charset="-122"/>
                <a:cs typeface="Arial" pitchFamily="34" charset="0"/>
              </a:rPr>
              <a:t>C_H</a:t>
            </a:r>
            <a:r>
              <a:rPr lang="zh-CN" altLang="en-US" b="0" dirty="0" smtClean="0">
                <a:solidFill>
                  <a:schemeClr val="tx1">
                    <a:lumMod val="50000"/>
                  </a:schemeClr>
                </a:solidFill>
                <a:latin typeface="Arial" pitchFamily="34" charset="0"/>
                <a:ea typeface="宋体" pitchFamily="2" charset="-122"/>
                <a:cs typeface="Arial" pitchFamily="34" charset="0"/>
              </a:rPr>
              <a:t>插入反应还与其他反应如</a:t>
            </a:r>
            <a:r>
              <a:rPr lang="en-US" altLang="zh-CN" b="0" dirty="0" smtClean="0">
                <a:solidFill>
                  <a:schemeClr val="tx1">
                    <a:lumMod val="50000"/>
                  </a:schemeClr>
                </a:solidFill>
                <a:latin typeface="Arial" pitchFamily="34" charset="0"/>
                <a:ea typeface="宋体" pitchFamily="2" charset="-122"/>
                <a:cs typeface="Arial" pitchFamily="34" charset="0"/>
              </a:rPr>
              <a:t>Cope</a:t>
            </a:r>
            <a:r>
              <a:rPr lang="zh-CN" altLang="en-US" b="0" dirty="0" smtClean="0">
                <a:solidFill>
                  <a:schemeClr val="tx1">
                    <a:lumMod val="50000"/>
                  </a:schemeClr>
                </a:solidFill>
                <a:latin typeface="Arial" pitchFamily="34" charset="0"/>
                <a:ea typeface="宋体" pitchFamily="2" charset="-122"/>
                <a:cs typeface="Arial" pitchFamily="34" charset="0"/>
              </a:rPr>
              <a:t>重排（</a:t>
            </a:r>
            <a:r>
              <a:rPr lang="en-US" altLang="zh-CN" dirty="0" smtClean="0"/>
              <a:t/>
            </a:r>
            <a:br>
              <a:rPr lang="en-US" altLang="zh-CN" dirty="0" smtClean="0"/>
            </a:br>
            <a:r>
              <a:rPr lang="en-US" altLang="zh-CN" sz="1200" b="0" i="0" kern="1200" dirty="0" smtClean="0">
                <a:solidFill>
                  <a:schemeClr val="tx1"/>
                </a:solidFill>
                <a:effectLst/>
                <a:latin typeface="+mn-lt"/>
                <a:ea typeface="+mn-ea"/>
                <a:cs typeface="+mn-cs"/>
              </a:rPr>
              <a:t>Cope</a:t>
            </a:r>
            <a:r>
              <a:rPr lang="zh-CN" altLang="en-US" sz="1200" b="0" i="0" kern="1200" dirty="0" smtClean="0">
                <a:solidFill>
                  <a:schemeClr val="tx1"/>
                </a:solidFill>
                <a:effectLst/>
                <a:latin typeface="+mn-lt"/>
                <a:ea typeface="+mn-ea"/>
                <a:cs typeface="+mn-cs"/>
              </a:rPr>
              <a:t>重排是</a:t>
            </a:r>
            <a:r>
              <a:rPr lang="en-US" altLang="zh-CN" sz="1200" b="0" i="0" kern="1200" dirty="0" smtClean="0">
                <a:solidFill>
                  <a:schemeClr val="tx1"/>
                </a:solidFill>
                <a:effectLst/>
                <a:latin typeface="+mn-lt"/>
                <a:ea typeface="+mn-ea"/>
                <a:cs typeface="+mn-cs"/>
              </a:rPr>
              <a:t>[3,3]</a:t>
            </a:r>
            <a:r>
              <a:rPr lang="el-GR" altLang="zh-CN" sz="1200" b="0" i="0" kern="1200" dirty="0" smtClean="0">
                <a:solidFill>
                  <a:schemeClr val="tx1"/>
                </a:solidFill>
                <a:effectLst/>
                <a:latin typeface="+mn-lt"/>
                <a:ea typeface="+mn-ea"/>
                <a:cs typeface="+mn-cs"/>
              </a:rPr>
              <a:t>σ-</a:t>
            </a:r>
            <a:r>
              <a:rPr lang="zh-CN" altLang="en-US" sz="1200" b="0" i="0" kern="1200" dirty="0" smtClean="0">
                <a:solidFill>
                  <a:schemeClr val="tx1"/>
                </a:solidFill>
                <a:effectLst/>
                <a:latin typeface="+mn-lt"/>
                <a:ea typeface="+mn-ea"/>
                <a:cs typeface="+mn-cs"/>
              </a:rPr>
              <a:t>迁移反应</a:t>
            </a:r>
            <a:r>
              <a:rPr lang="zh-CN" altLang="en-US" b="0" dirty="0" smtClean="0">
                <a:solidFill>
                  <a:schemeClr val="tx1">
                    <a:lumMod val="50000"/>
                  </a:schemeClr>
                </a:solidFill>
                <a:latin typeface="Arial" pitchFamily="34" charset="0"/>
                <a:ea typeface="宋体" pitchFamily="2" charset="-122"/>
                <a:cs typeface="Arial" pitchFamily="34" charset="0"/>
              </a:rPr>
              <a:t>）串联，这个反应同时还与芳基的环丙化反应构成竞争</a:t>
            </a:r>
            <a:endParaRPr lang="en-US" altLang="zh-CN" b="0" dirty="0">
              <a:solidFill>
                <a:schemeClr val="tx1">
                  <a:lumMod val="50000"/>
                </a:schemeClr>
              </a:solidFill>
              <a:latin typeface="Arial" pitchFamily="34" charset="0"/>
              <a:ea typeface="宋体" pitchFamily="2" charset="-122"/>
              <a:cs typeface="Arial" pitchFamily="34" charset="0"/>
            </a:endParaRPr>
          </a:p>
        </p:txBody>
      </p:sp>
      <p:sp>
        <p:nvSpPr>
          <p:cNvPr id="4" name="灯片编号占位符 3"/>
          <p:cNvSpPr>
            <a:spLocks noGrp="1"/>
          </p:cNvSpPr>
          <p:nvPr>
            <p:ph type="sldNum" sz="quarter" idx="10"/>
          </p:nvPr>
        </p:nvSpPr>
        <p:spPr/>
        <p:txBody>
          <a:bodyPr/>
          <a:lstStyle/>
          <a:p>
            <a:pPr>
              <a:defRPr/>
            </a:pPr>
            <a:fld id="{AB4E8446-7872-44EE-9680-EFB396538230}" type="slidenum">
              <a:rPr lang="zh-CN" altLang="en-US" smtClean="0">
                <a:solidFill>
                  <a:prstClr val="black"/>
                </a:solidFill>
              </a:rPr>
              <a:pPr>
                <a:defRPr/>
              </a:pPr>
              <a:t>13</a:t>
            </a:fld>
            <a:endParaRPr lang="en-US" altLang="zh-CN">
              <a:solidFill>
                <a:prstClr val="black"/>
              </a:solidFill>
            </a:endParaRPr>
          </a:p>
        </p:txBody>
      </p:sp>
    </p:spTree>
    <p:extLst>
      <p:ext uri="{BB962C8B-B14F-4D97-AF65-F5344CB8AC3E}">
        <p14:creationId xmlns:p14="http://schemas.microsoft.com/office/powerpoint/2010/main" val="22869069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defTabSz="897301" eaLnBrk="0" fontAlgn="base" hangingPunct="0">
              <a:spcBef>
                <a:spcPct val="30000"/>
              </a:spcBef>
              <a:spcAft>
                <a:spcPct val="0"/>
              </a:spcAft>
              <a:defRPr/>
            </a:pPr>
            <a:r>
              <a:rPr lang="en-US" altLang="zh-CN" b="0" dirty="0" smtClean="0">
                <a:solidFill>
                  <a:schemeClr val="tx1">
                    <a:lumMod val="50000"/>
                  </a:schemeClr>
                </a:solidFill>
                <a:latin typeface="Arial" pitchFamily="34" charset="0"/>
                <a:ea typeface="宋体" pitchFamily="2" charset="-122"/>
                <a:cs typeface="Arial" pitchFamily="34" charset="0"/>
              </a:rPr>
              <a:t>NH</a:t>
            </a:r>
            <a:r>
              <a:rPr lang="zh-CN" altLang="en-US" b="0" dirty="0" smtClean="0">
                <a:solidFill>
                  <a:schemeClr val="tx1">
                    <a:lumMod val="50000"/>
                  </a:schemeClr>
                </a:solidFill>
                <a:latin typeface="Arial" pitchFamily="34" charset="0"/>
                <a:ea typeface="宋体" pitchFamily="2" charset="-122"/>
                <a:cs typeface="Arial" pitchFamily="34" charset="0"/>
              </a:rPr>
              <a:t>插入反应除了传统的加热光  金属催化外，有机小分子催化也用于</a:t>
            </a:r>
            <a:r>
              <a:rPr lang="en-US" altLang="zh-CN" b="0" dirty="0" smtClean="0">
                <a:solidFill>
                  <a:schemeClr val="tx1">
                    <a:lumMod val="50000"/>
                  </a:schemeClr>
                </a:solidFill>
                <a:latin typeface="Arial" pitchFamily="34" charset="0"/>
                <a:ea typeface="宋体" pitchFamily="2" charset="-122"/>
                <a:cs typeface="Arial" pitchFamily="34" charset="0"/>
              </a:rPr>
              <a:t>NH</a:t>
            </a:r>
            <a:r>
              <a:rPr lang="zh-CN" altLang="en-US" b="0" dirty="0" smtClean="0">
                <a:solidFill>
                  <a:schemeClr val="tx1">
                    <a:lumMod val="50000"/>
                  </a:schemeClr>
                </a:solidFill>
                <a:latin typeface="Arial" pitchFamily="34" charset="0"/>
                <a:ea typeface="宋体" pitchFamily="2" charset="-122"/>
                <a:cs typeface="Arial" pitchFamily="34" charset="0"/>
              </a:rPr>
              <a:t>插入反应。</a:t>
            </a:r>
            <a:endParaRPr lang="en-US" altLang="zh-CN" b="0" dirty="0" smtClean="0">
              <a:solidFill>
                <a:schemeClr val="tx1">
                  <a:lumMod val="50000"/>
                </a:schemeClr>
              </a:solidFill>
              <a:latin typeface="Arial" pitchFamily="34" charset="0"/>
              <a:ea typeface="宋体" pitchFamily="2" charset="-122"/>
              <a:cs typeface="Arial" pitchFamily="34" charset="0"/>
            </a:endParaRPr>
          </a:p>
          <a:p>
            <a:pPr defTabSz="897301" eaLnBrk="0" fontAlgn="base" hangingPunct="0">
              <a:spcBef>
                <a:spcPct val="30000"/>
              </a:spcBef>
              <a:spcAft>
                <a:spcPct val="0"/>
              </a:spcAft>
              <a:defRPr/>
            </a:pPr>
            <a:r>
              <a:rPr lang="zh-CN" altLang="en-US" b="0" dirty="0" smtClean="0">
                <a:solidFill>
                  <a:schemeClr val="tx1">
                    <a:lumMod val="50000"/>
                  </a:schemeClr>
                </a:solidFill>
                <a:latin typeface="Arial" pitchFamily="34" charset="0"/>
                <a:ea typeface="宋体" pitchFamily="2" charset="-122"/>
                <a:cs typeface="Arial" pitchFamily="34" charset="0"/>
              </a:rPr>
              <a:t>机理是硝基重氮底物被尿素催化剂活化，通过氢键相互作用得到</a:t>
            </a:r>
            <a:r>
              <a:rPr lang="en-US" altLang="zh-CN" b="0" dirty="0" smtClean="0">
                <a:solidFill>
                  <a:schemeClr val="tx1">
                    <a:lumMod val="50000"/>
                  </a:schemeClr>
                </a:solidFill>
                <a:latin typeface="Arial" pitchFamily="34" charset="0"/>
                <a:ea typeface="宋体" pitchFamily="2" charset="-122"/>
                <a:cs typeface="Arial" pitchFamily="34" charset="0"/>
              </a:rPr>
              <a:t>NH</a:t>
            </a:r>
            <a:r>
              <a:rPr lang="zh-CN" altLang="en-US" b="0" dirty="0" smtClean="0">
                <a:solidFill>
                  <a:schemeClr val="tx1">
                    <a:lumMod val="50000"/>
                  </a:schemeClr>
                </a:solidFill>
                <a:latin typeface="Arial" pitchFamily="34" charset="0"/>
                <a:ea typeface="宋体" pitchFamily="2" charset="-122"/>
                <a:cs typeface="Arial" pitchFamily="34" charset="0"/>
              </a:rPr>
              <a:t>插入中间体，释放出一分子亚硝酸，然后苯胺作为碳亲核试剂取代亚硝基得到产物</a:t>
            </a:r>
            <a:endParaRPr lang="en-US" altLang="zh-CN" b="0" dirty="0">
              <a:solidFill>
                <a:schemeClr val="tx1">
                  <a:lumMod val="50000"/>
                </a:schemeClr>
              </a:solidFill>
              <a:latin typeface="Arial" pitchFamily="34" charset="0"/>
              <a:ea typeface="宋体" pitchFamily="2" charset="-122"/>
              <a:cs typeface="Arial" pitchFamily="34" charset="0"/>
            </a:endParaRPr>
          </a:p>
        </p:txBody>
      </p:sp>
      <p:sp>
        <p:nvSpPr>
          <p:cNvPr id="4" name="灯片编号占位符 3"/>
          <p:cNvSpPr>
            <a:spLocks noGrp="1"/>
          </p:cNvSpPr>
          <p:nvPr>
            <p:ph type="sldNum" sz="quarter" idx="10"/>
          </p:nvPr>
        </p:nvSpPr>
        <p:spPr/>
        <p:txBody>
          <a:bodyPr/>
          <a:lstStyle/>
          <a:p>
            <a:pPr>
              <a:defRPr/>
            </a:pPr>
            <a:fld id="{AB4E8446-7872-44EE-9680-EFB396538230}" type="slidenum">
              <a:rPr lang="zh-CN" altLang="en-US" smtClean="0">
                <a:solidFill>
                  <a:prstClr val="black"/>
                </a:solidFill>
              </a:rPr>
              <a:pPr>
                <a:defRPr/>
              </a:pPr>
              <a:t>14</a:t>
            </a:fld>
            <a:endParaRPr lang="en-US" altLang="zh-CN">
              <a:solidFill>
                <a:prstClr val="black"/>
              </a:solidFill>
            </a:endParaRPr>
          </a:p>
        </p:txBody>
      </p:sp>
    </p:spTree>
    <p:extLst>
      <p:ext uri="{BB962C8B-B14F-4D97-AF65-F5344CB8AC3E}">
        <p14:creationId xmlns:p14="http://schemas.microsoft.com/office/powerpoint/2010/main" val="22869069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defTabSz="897301" eaLnBrk="0" fontAlgn="base" hangingPunct="0">
              <a:spcBef>
                <a:spcPct val="30000"/>
              </a:spcBef>
              <a:spcAft>
                <a:spcPct val="0"/>
              </a:spcAft>
              <a:defRPr/>
            </a:pPr>
            <a:r>
              <a:rPr lang="zh-CN" altLang="en-US" b="0" dirty="0" smtClean="0">
                <a:solidFill>
                  <a:schemeClr val="tx1">
                    <a:lumMod val="50000"/>
                  </a:schemeClr>
                </a:solidFill>
                <a:latin typeface="Arial" pitchFamily="34" charset="0"/>
                <a:ea typeface="宋体" pitchFamily="2" charset="-122"/>
                <a:cs typeface="Arial" pitchFamily="34" charset="0"/>
              </a:rPr>
              <a:t>首先重氮底物在</a:t>
            </a:r>
            <a:r>
              <a:rPr lang="en-US" altLang="zh-CN" b="0" dirty="0" smtClean="0">
                <a:solidFill>
                  <a:schemeClr val="tx1">
                    <a:lumMod val="50000"/>
                  </a:schemeClr>
                </a:solidFill>
                <a:latin typeface="Arial" pitchFamily="34" charset="0"/>
                <a:ea typeface="宋体" pitchFamily="2" charset="-122"/>
                <a:cs typeface="Arial" pitchFamily="34" charset="0"/>
              </a:rPr>
              <a:t>Rh</a:t>
            </a:r>
            <a:r>
              <a:rPr lang="zh-CN" altLang="en-US" b="0" dirty="0" smtClean="0">
                <a:solidFill>
                  <a:schemeClr val="tx1">
                    <a:lumMod val="50000"/>
                  </a:schemeClr>
                </a:solidFill>
                <a:latin typeface="Arial" pitchFamily="34" charset="0"/>
                <a:ea typeface="宋体" pitchFamily="2" charset="-122"/>
                <a:cs typeface="Arial" pitchFamily="34" charset="0"/>
              </a:rPr>
              <a:t>的作用下，形成</a:t>
            </a:r>
            <a:r>
              <a:rPr lang="en-US" altLang="zh-CN" b="0" dirty="0" smtClean="0">
                <a:solidFill>
                  <a:schemeClr val="tx1">
                    <a:lumMod val="50000"/>
                  </a:schemeClr>
                </a:solidFill>
                <a:latin typeface="Arial" pitchFamily="34" charset="0"/>
                <a:ea typeface="宋体" pitchFamily="2" charset="-122"/>
                <a:cs typeface="Arial" pitchFamily="34" charset="0"/>
              </a:rPr>
              <a:t>Rh</a:t>
            </a:r>
            <a:r>
              <a:rPr lang="zh-CN" altLang="en-US" b="0" dirty="0" smtClean="0">
                <a:solidFill>
                  <a:schemeClr val="tx1">
                    <a:lumMod val="50000"/>
                  </a:schemeClr>
                </a:solidFill>
                <a:latin typeface="Arial" pitchFamily="34" charset="0"/>
                <a:ea typeface="宋体" pitchFamily="2" charset="-122"/>
                <a:cs typeface="Arial" pitchFamily="34" charset="0"/>
              </a:rPr>
              <a:t>卡宾中间体，随后和胺反应得到叶立德中间体</a:t>
            </a:r>
            <a:r>
              <a:rPr lang="en-US" altLang="zh-CN" b="0" dirty="0" smtClean="0">
                <a:solidFill>
                  <a:schemeClr val="tx1">
                    <a:lumMod val="50000"/>
                  </a:schemeClr>
                </a:solidFill>
                <a:latin typeface="Arial" pitchFamily="34" charset="0"/>
                <a:ea typeface="宋体" pitchFamily="2" charset="-122"/>
                <a:cs typeface="Arial" pitchFamily="34" charset="0"/>
              </a:rPr>
              <a:t>II</a:t>
            </a:r>
            <a:r>
              <a:rPr lang="zh-CN" altLang="en-US" b="0" dirty="0" smtClean="0">
                <a:solidFill>
                  <a:schemeClr val="tx1">
                    <a:lumMod val="50000"/>
                  </a:schemeClr>
                </a:solidFill>
                <a:latin typeface="Arial" pitchFamily="34" charset="0"/>
                <a:ea typeface="宋体" pitchFamily="2" charset="-122"/>
                <a:cs typeface="Arial" pitchFamily="34" charset="0"/>
              </a:rPr>
              <a:t>，之后手性磷酸转移质子通过一个七元环中间体</a:t>
            </a:r>
            <a:r>
              <a:rPr lang="en-US" altLang="zh-CN" b="0" dirty="0" smtClean="0">
                <a:solidFill>
                  <a:schemeClr val="tx1">
                    <a:lumMod val="50000"/>
                  </a:schemeClr>
                </a:solidFill>
                <a:latin typeface="Arial" pitchFamily="34" charset="0"/>
                <a:ea typeface="宋体" pitchFamily="2" charset="-122"/>
                <a:cs typeface="Arial" pitchFamily="34" charset="0"/>
              </a:rPr>
              <a:t>III</a:t>
            </a:r>
            <a:r>
              <a:rPr lang="zh-CN" altLang="en-US" b="0" dirty="0" smtClean="0">
                <a:solidFill>
                  <a:schemeClr val="tx1">
                    <a:lumMod val="50000"/>
                  </a:schemeClr>
                </a:solidFill>
                <a:latin typeface="Arial" pitchFamily="34" charset="0"/>
                <a:ea typeface="宋体" pitchFamily="2" charset="-122"/>
                <a:cs typeface="Arial" pitchFamily="34" charset="0"/>
              </a:rPr>
              <a:t>，得到</a:t>
            </a:r>
            <a:r>
              <a:rPr lang="en-US" altLang="zh-CN" b="0" dirty="0" smtClean="0">
                <a:solidFill>
                  <a:schemeClr val="tx1">
                    <a:lumMod val="50000"/>
                  </a:schemeClr>
                </a:solidFill>
                <a:latin typeface="Arial" pitchFamily="34" charset="0"/>
                <a:ea typeface="宋体" pitchFamily="2" charset="-122"/>
                <a:cs typeface="Arial" pitchFamily="34" charset="0"/>
              </a:rPr>
              <a:t>NH</a:t>
            </a:r>
            <a:r>
              <a:rPr lang="zh-CN" altLang="en-US" b="0" dirty="0" smtClean="0">
                <a:solidFill>
                  <a:schemeClr val="tx1">
                    <a:lumMod val="50000"/>
                  </a:schemeClr>
                </a:solidFill>
                <a:latin typeface="Arial" pitchFamily="34" charset="0"/>
                <a:ea typeface="宋体" pitchFamily="2" charset="-122"/>
                <a:cs typeface="Arial" pitchFamily="34" charset="0"/>
              </a:rPr>
              <a:t>插入产物。手性诱导发生在质子转移的过程中。手性磷酸在其中扮演着质子转移</a:t>
            </a:r>
            <a:r>
              <a:rPr lang="en-US" altLang="zh-CN" b="0" dirty="0" smtClean="0">
                <a:solidFill>
                  <a:schemeClr val="tx1">
                    <a:lumMod val="50000"/>
                  </a:schemeClr>
                </a:solidFill>
                <a:latin typeface="Arial" pitchFamily="34" charset="0"/>
                <a:ea typeface="宋体" pitchFamily="2" charset="-122"/>
                <a:cs typeface="Arial" pitchFamily="34" charset="0"/>
              </a:rPr>
              <a:t>shuttle</a:t>
            </a:r>
            <a:r>
              <a:rPr lang="zh-CN" altLang="en-US" b="0" dirty="0" smtClean="0">
                <a:solidFill>
                  <a:schemeClr val="tx1">
                    <a:lumMod val="50000"/>
                  </a:schemeClr>
                </a:solidFill>
                <a:latin typeface="Arial" pitchFamily="34" charset="0"/>
                <a:ea typeface="宋体" pitchFamily="2" charset="-122"/>
                <a:cs typeface="Arial" pitchFamily="34" charset="0"/>
              </a:rPr>
              <a:t>的角色。</a:t>
            </a:r>
            <a:endParaRPr lang="en-US" altLang="zh-CN" b="0" dirty="0">
              <a:solidFill>
                <a:schemeClr val="tx1">
                  <a:lumMod val="50000"/>
                </a:schemeClr>
              </a:solidFill>
              <a:latin typeface="Arial" pitchFamily="34" charset="0"/>
              <a:ea typeface="宋体" pitchFamily="2" charset="-122"/>
              <a:cs typeface="Arial" pitchFamily="34" charset="0"/>
            </a:endParaRPr>
          </a:p>
        </p:txBody>
      </p:sp>
      <p:sp>
        <p:nvSpPr>
          <p:cNvPr id="4" name="灯片编号占位符 3"/>
          <p:cNvSpPr>
            <a:spLocks noGrp="1"/>
          </p:cNvSpPr>
          <p:nvPr>
            <p:ph type="sldNum" sz="quarter" idx="10"/>
          </p:nvPr>
        </p:nvSpPr>
        <p:spPr/>
        <p:txBody>
          <a:bodyPr/>
          <a:lstStyle/>
          <a:p>
            <a:pPr>
              <a:defRPr/>
            </a:pPr>
            <a:fld id="{AB4E8446-7872-44EE-9680-EFB396538230}" type="slidenum">
              <a:rPr lang="zh-CN" altLang="en-US" smtClean="0">
                <a:solidFill>
                  <a:prstClr val="black"/>
                </a:solidFill>
              </a:rPr>
              <a:pPr>
                <a:defRPr/>
              </a:pPr>
              <a:t>15</a:t>
            </a:fld>
            <a:endParaRPr lang="en-US" altLang="zh-CN">
              <a:solidFill>
                <a:prstClr val="black"/>
              </a:solidFill>
            </a:endParaRPr>
          </a:p>
        </p:txBody>
      </p:sp>
    </p:spTree>
    <p:extLst>
      <p:ext uri="{BB962C8B-B14F-4D97-AF65-F5344CB8AC3E}">
        <p14:creationId xmlns:p14="http://schemas.microsoft.com/office/powerpoint/2010/main" val="22869069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defTabSz="897301" eaLnBrk="0" fontAlgn="base" hangingPunct="0">
              <a:spcBef>
                <a:spcPct val="30000"/>
              </a:spcBef>
              <a:spcAft>
                <a:spcPct val="0"/>
              </a:spcAft>
              <a:defRPr/>
            </a:pPr>
            <a:r>
              <a:rPr lang="zh-CN" altLang="en-US" b="0" dirty="0" smtClean="0">
                <a:solidFill>
                  <a:schemeClr val="tx1">
                    <a:lumMod val="50000"/>
                  </a:schemeClr>
                </a:solidFill>
                <a:latin typeface="Arial" pitchFamily="34" charset="0"/>
                <a:ea typeface="宋体" pitchFamily="2" charset="-122"/>
                <a:cs typeface="Arial" pitchFamily="34" charset="0"/>
              </a:rPr>
              <a:t>形成</a:t>
            </a:r>
            <a:r>
              <a:rPr lang="en-US" altLang="zh-CN" b="0" dirty="0" smtClean="0">
                <a:solidFill>
                  <a:schemeClr val="tx1">
                    <a:lumMod val="50000"/>
                  </a:schemeClr>
                </a:solidFill>
                <a:latin typeface="Arial" pitchFamily="34" charset="0"/>
                <a:ea typeface="宋体" pitchFamily="2" charset="-122"/>
                <a:cs typeface="Arial" pitchFamily="34" charset="0"/>
              </a:rPr>
              <a:t>Rh</a:t>
            </a:r>
            <a:r>
              <a:rPr lang="zh-CN" altLang="en-US" b="0" dirty="0" smtClean="0">
                <a:solidFill>
                  <a:schemeClr val="tx1">
                    <a:lumMod val="50000"/>
                  </a:schemeClr>
                </a:solidFill>
                <a:latin typeface="Arial" pitchFamily="34" charset="0"/>
                <a:ea typeface="宋体" pitchFamily="2" charset="-122"/>
                <a:cs typeface="Arial" pitchFamily="34" charset="0"/>
              </a:rPr>
              <a:t>卡宾后，被芳胺亲核进攻，得到铑叶立德中间体，最后硝基烯烃对新形成的胺亲电加成。</a:t>
            </a:r>
            <a:endParaRPr lang="en-US" altLang="zh-CN" b="0" dirty="0">
              <a:solidFill>
                <a:schemeClr val="tx1">
                  <a:lumMod val="50000"/>
                </a:schemeClr>
              </a:solidFill>
              <a:latin typeface="Arial" pitchFamily="34" charset="0"/>
              <a:ea typeface="宋体" pitchFamily="2" charset="-122"/>
              <a:cs typeface="Arial" pitchFamily="34" charset="0"/>
            </a:endParaRPr>
          </a:p>
        </p:txBody>
      </p:sp>
      <p:sp>
        <p:nvSpPr>
          <p:cNvPr id="4" name="灯片编号占位符 3"/>
          <p:cNvSpPr>
            <a:spLocks noGrp="1"/>
          </p:cNvSpPr>
          <p:nvPr>
            <p:ph type="sldNum" sz="quarter" idx="10"/>
          </p:nvPr>
        </p:nvSpPr>
        <p:spPr/>
        <p:txBody>
          <a:bodyPr/>
          <a:lstStyle/>
          <a:p>
            <a:pPr>
              <a:defRPr/>
            </a:pPr>
            <a:fld id="{AB4E8446-7872-44EE-9680-EFB396538230}" type="slidenum">
              <a:rPr lang="zh-CN" altLang="en-US" smtClean="0">
                <a:solidFill>
                  <a:prstClr val="black"/>
                </a:solidFill>
              </a:rPr>
              <a:pPr>
                <a:defRPr/>
              </a:pPr>
              <a:t>16</a:t>
            </a:fld>
            <a:endParaRPr lang="en-US" altLang="zh-CN">
              <a:solidFill>
                <a:prstClr val="black"/>
              </a:solidFill>
            </a:endParaRPr>
          </a:p>
        </p:txBody>
      </p:sp>
    </p:spTree>
    <p:extLst>
      <p:ext uri="{BB962C8B-B14F-4D97-AF65-F5344CB8AC3E}">
        <p14:creationId xmlns:p14="http://schemas.microsoft.com/office/powerpoint/2010/main" val="22869069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defTabSz="897301" eaLnBrk="0" fontAlgn="base" hangingPunct="0">
              <a:spcBef>
                <a:spcPct val="30000"/>
              </a:spcBef>
              <a:spcAft>
                <a:spcPct val="0"/>
              </a:spcAft>
              <a:defRPr/>
            </a:pPr>
            <a:r>
              <a:rPr lang="zh-CN" altLang="en-US" b="0" dirty="0" smtClean="0">
                <a:solidFill>
                  <a:schemeClr val="tx1">
                    <a:lumMod val="50000"/>
                  </a:schemeClr>
                </a:solidFill>
                <a:latin typeface="Arial" pitchFamily="34" charset="0"/>
                <a:ea typeface="宋体" pitchFamily="2" charset="-122"/>
                <a:cs typeface="Arial" pitchFamily="34" charset="0"/>
              </a:rPr>
              <a:t>类似于</a:t>
            </a:r>
            <a:r>
              <a:rPr lang="en-US" altLang="zh-CN" b="0" dirty="0" smtClean="0">
                <a:solidFill>
                  <a:schemeClr val="tx1">
                    <a:lumMod val="50000"/>
                  </a:schemeClr>
                </a:solidFill>
                <a:latin typeface="Arial" pitchFamily="34" charset="0"/>
                <a:ea typeface="宋体" pitchFamily="2" charset="-122"/>
                <a:cs typeface="Arial" pitchFamily="34" charset="0"/>
              </a:rPr>
              <a:t>NH</a:t>
            </a:r>
            <a:r>
              <a:rPr lang="zh-CN" altLang="en-US" b="0" dirty="0" smtClean="0">
                <a:solidFill>
                  <a:schemeClr val="tx1">
                    <a:lumMod val="50000"/>
                  </a:schemeClr>
                </a:solidFill>
                <a:latin typeface="Arial" pitchFamily="34" charset="0"/>
                <a:ea typeface="宋体" pitchFamily="2" charset="-122"/>
                <a:cs typeface="Arial" pitchFamily="34" charset="0"/>
              </a:rPr>
              <a:t>插入反应，催化的醇或酚的</a:t>
            </a:r>
            <a:r>
              <a:rPr lang="en-US" altLang="zh-CN" b="0" dirty="0" smtClean="0">
                <a:solidFill>
                  <a:schemeClr val="tx1">
                    <a:lumMod val="50000"/>
                  </a:schemeClr>
                </a:solidFill>
                <a:latin typeface="Arial" pitchFamily="34" charset="0"/>
                <a:ea typeface="宋体" pitchFamily="2" charset="-122"/>
                <a:cs typeface="Arial" pitchFamily="34" charset="0"/>
              </a:rPr>
              <a:t>O-H</a:t>
            </a:r>
            <a:r>
              <a:rPr lang="zh-CN" altLang="en-US" b="0" dirty="0" smtClean="0">
                <a:solidFill>
                  <a:schemeClr val="tx1">
                    <a:lumMod val="50000"/>
                  </a:schemeClr>
                </a:solidFill>
                <a:latin typeface="Arial" pitchFamily="34" charset="0"/>
                <a:ea typeface="宋体" pitchFamily="2" charset="-122"/>
                <a:cs typeface="Arial" pitchFamily="34" charset="0"/>
              </a:rPr>
              <a:t>插入多经历过渡金属卡宾，氧鎓叶立德，质子</a:t>
            </a:r>
            <a:r>
              <a:rPr lang="en-US" altLang="zh-CN" b="0" dirty="0" smtClean="0">
                <a:solidFill>
                  <a:schemeClr val="tx1">
                    <a:lumMod val="50000"/>
                  </a:schemeClr>
                </a:solidFill>
                <a:latin typeface="Arial" pitchFamily="34" charset="0"/>
                <a:ea typeface="宋体" pitchFamily="2" charset="-122"/>
                <a:cs typeface="Arial" pitchFamily="34" charset="0"/>
              </a:rPr>
              <a:t>1,2</a:t>
            </a:r>
            <a:r>
              <a:rPr lang="zh-CN" altLang="en-US" b="0" dirty="0" smtClean="0">
                <a:solidFill>
                  <a:schemeClr val="tx1">
                    <a:lumMod val="50000"/>
                  </a:schemeClr>
                </a:solidFill>
                <a:latin typeface="Arial" pitchFamily="34" charset="0"/>
                <a:ea typeface="宋体" pitchFamily="2" charset="-122"/>
                <a:cs typeface="Arial" pitchFamily="34" charset="0"/>
              </a:rPr>
              <a:t>迁移过程，其中羰基的吸电子性质能够稳定醇叶立德的存在。</a:t>
            </a:r>
            <a:endParaRPr lang="en-US" altLang="zh-CN" b="0" dirty="0" smtClean="0">
              <a:solidFill>
                <a:schemeClr val="tx1">
                  <a:lumMod val="50000"/>
                </a:schemeClr>
              </a:solidFill>
              <a:latin typeface="Arial" pitchFamily="34" charset="0"/>
              <a:ea typeface="宋体" pitchFamily="2" charset="-122"/>
              <a:cs typeface="Arial" pitchFamily="34" charset="0"/>
            </a:endParaRPr>
          </a:p>
          <a:p>
            <a:pPr defTabSz="897301" eaLnBrk="0" fontAlgn="base" hangingPunct="0">
              <a:spcBef>
                <a:spcPct val="30000"/>
              </a:spcBef>
              <a:spcAft>
                <a:spcPct val="0"/>
              </a:spcAft>
              <a:defRPr/>
            </a:pPr>
            <a:r>
              <a:rPr lang="zh-CN" altLang="en-US" b="0" dirty="0" smtClean="0">
                <a:solidFill>
                  <a:schemeClr val="tx1">
                    <a:lumMod val="50000"/>
                  </a:schemeClr>
                </a:solidFill>
                <a:latin typeface="Arial" pitchFamily="34" charset="0"/>
                <a:ea typeface="宋体" pitchFamily="2" charset="-122"/>
                <a:cs typeface="Arial" pitchFamily="34" charset="0"/>
              </a:rPr>
              <a:t>周其林在</a:t>
            </a:r>
            <a:r>
              <a:rPr lang="en-US" altLang="zh-CN" b="0" dirty="0" smtClean="0">
                <a:solidFill>
                  <a:schemeClr val="tx1">
                    <a:lumMod val="50000"/>
                  </a:schemeClr>
                </a:solidFill>
                <a:latin typeface="Arial" pitchFamily="34" charset="0"/>
                <a:ea typeface="宋体" pitchFamily="2" charset="-122"/>
                <a:cs typeface="Arial" pitchFamily="34" charset="0"/>
              </a:rPr>
              <a:t>2010</a:t>
            </a:r>
            <a:r>
              <a:rPr lang="zh-CN" altLang="en-US" b="0" dirty="0" smtClean="0">
                <a:solidFill>
                  <a:schemeClr val="tx1">
                    <a:lumMod val="50000"/>
                  </a:schemeClr>
                </a:solidFill>
                <a:latin typeface="Arial" pitchFamily="34" charset="0"/>
                <a:ea typeface="宋体" pitchFamily="2" charset="-122"/>
                <a:cs typeface="Arial" pitchFamily="34" charset="0"/>
              </a:rPr>
              <a:t>和</a:t>
            </a:r>
            <a:r>
              <a:rPr lang="en-US" altLang="zh-CN" b="0" dirty="0" smtClean="0">
                <a:solidFill>
                  <a:schemeClr val="tx1">
                    <a:lumMod val="50000"/>
                  </a:schemeClr>
                </a:solidFill>
                <a:latin typeface="Arial" pitchFamily="34" charset="0"/>
                <a:ea typeface="宋体" pitchFamily="2" charset="-122"/>
                <a:cs typeface="Arial" pitchFamily="34" charset="0"/>
              </a:rPr>
              <a:t>2012</a:t>
            </a:r>
            <a:r>
              <a:rPr lang="zh-CN" altLang="en-US" b="0" dirty="0" smtClean="0">
                <a:solidFill>
                  <a:schemeClr val="tx1">
                    <a:lumMod val="50000"/>
                  </a:schemeClr>
                </a:solidFill>
                <a:latin typeface="Arial" pitchFamily="34" charset="0"/>
                <a:ea typeface="宋体" pitchFamily="2" charset="-122"/>
                <a:cs typeface="Arial" pitchFamily="34" charset="0"/>
              </a:rPr>
              <a:t>先后报道了用手性螺环磷酸催化的重氮羰基化合物与醇和水的不对称</a:t>
            </a:r>
            <a:r>
              <a:rPr lang="en-US" altLang="zh-CN" b="0" dirty="0" smtClean="0">
                <a:solidFill>
                  <a:schemeClr val="tx1">
                    <a:lumMod val="50000"/>
                  </a:schemeClr>
                </a:solidFill>
                <a:latin typeface="Arial" pitchFamily="34" charset="0"/>
                <a:ea typeface="宋体" pitchFamily="2" charset="-122"/>
                <a:cs typeface="Arial" pitchFamily="34" charset="0"/>
              </a:rPr>
              <a:t>O-H</a:t>
            </a:r>
            <a:r>
              <a:rPr lang="zh-CN" altLang="en-US" b="0" dirty="0" smtClean="0">
                <a:solidFill>
                  <a:schemeClr val="tx1">
                    <a:lumMod val="50000"/>
                  </a:schemeClr>
                </a:solidFill>
                <a:latin typeface="Arial" pitchFamily="34" charset="0"/>
                <a:ea typeface="宋体" pitchFamily="2" charset="-122"/>
                <a:cs typeface="Arial" pitchFamily="34" charset="0"/>
              </a:rPr>
              <a:t>插入反应</a:t>
            </a:r>
            <a:endParaRPr lang="en-US" altLang="zh-CN" b="0" dirty="0">
              <a:solidFill>
                <a:schemeClr val="tx1">
                  <a:lumMod val="50000"/>
                </a:schemeClr>
              </a:solidFill>
              <a:latin typeface="Arial" pitchFamily="34" charset="0"/>
              <a:ea typeface="宋体" pitchFamily="2" charset="-122"/>
              <a:cs typeface="Arial" pitchFamily="34" charset="0"/>
            </a:endParaRPr>
          </a:p>
        </p:txBody>
      </p:sp>
      <p:sp>
        <p:nvSpPr>
          <p:cNvPr id="4" name="灯片编号占位符 3"/>
          <p:cNvSpPr>
            <a:spLocks noGrp="1"/>
          </p:cNvSpPr>
          <p:nvPr>
            <p:ph type="sldNum" sz="quarter" idx="10"/>
          </p:nvPr>
        </p:nvSpPr>
        <p:spPr/>
        <p:txBody>
          <a:bodyPr/>
          <a:lstStyle/>
          <a:p>
            <a:pPr>
              <a:defRPr/>
            </a:pPr>
            <a:fld id="{AB4E8446-7872-44EE-9680-EFB396538230}" type="slidenum">
              <a:rPr lang="zh-CN" altLang="en-US" smtClean="0">
                <a:solidFill>
                  <a:prstClr val="black"/>
                </a:solidFill>
              </a:rPr>
              <a:pPr>
                <a:defRPr/>
              </a:pPr>
              <a:t>17</a:t>
            </a:fld>
            <a:endParaRPr lang="en-US" altLang="zh-CN">
              <a:solidFill>
                <a:prstClr val="black"/>
              </a:solidFill>
            </a:endParaRPr>
          </a:p>
        </p:txBody>
      </p:sp>
    </p:spTree>
    <p:extLst>
      <p:ext uri="{BB962C8B-B14F-4D97-AF65-F5344CB8AC3E}">
        <p14:creationId xmlns:p14="http://schemas.microsoft.com/office/powerpoint/2010/main" val="22869069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defTabSz="897301" eaLnBrk="0" fontAlgn="base" hangingPunct="0">
              <a:spcBef>
                <a:spcPct val="30000"/>
              </a:spcBef>
              <a:spcAft>
                <a:spcPct val="0"/>
              </a:spcAft>
              <a:defRPr/>
            </a:pPr>
            <a:r>
              <a:rPr lang="zh-CN" altLang="en-US" b="0" dirty="0" smtClean="0">
                <a:solidFill>
                  <a:schemeClr val="tx1">
                    <a:lumMod val="50000"/>
                  </a:schemeClr>
                </a:solidFill>
                <a:latin typeface="Arial" pitchFamily="34" charset="0"/>
                <a:ea typeface="宋体" pitchFamily="2" charset="-122"/>
                <a:cs typeface="Arial" pitchFamily="34" charset="0"/>
              </a:rPr>
              <a:t>除了分子间的ＯＨ插入反应外，周其林课题组还在</a:t>
            </a:r>
            <a:r>
              <a:rPr lang="en-US" altLang="zh-CN" b="0" dirty="0" smtClean="0">
                <a:solidFill>
                  <a:schemeClr val="tx1">
                    <a:lumMod val="50000"/>
                  </a:schemeClr>
                </a:solidFill>
                <a:latin typeface="Arial" pitchFamily="34" charset="0"/>
                <a:ea typeface="宋体" pitchFamily="2" charset="-122"/>
                <a:cs typeface="Arial" pitchFamily="34" charset="0"/>
              </a:rPr>
              <a:t>2010</a:t>
            </a:r>
            <a:r>
              <a:rPr lang="zh-CN" altLang="en-US" b="0" dirty="0" smtClean="0">
                <a:solidFill>
                  <a:schemeClr val="tx1">
                    <a:lumMod val="50000"/>
                  </a:schemeClr>
                </a:solidFill>
                <a:latin typeface="Arial" pitchFamily="34" charset="0"/>
                <a:ea typeface="宋体" pitchFamily="2" charset="-122"/>
                <a:cs typeface="Arial" pitchFamily="34" charset="0"/>
              </a:rPr>
              <a:t>和</a:t>
            </a:r>
            <a:r>
              <a:rPr lang="en-US" altLang="zh-CN" b="0" dirty="0" smtClean="0">
                <a:solidFill>
                  <a:schemeClr val="tx1">
                    <a:lumMod val="50000"/>
                  </a:schemeClr>
                </a:solidFill>
                <a:latin typeface="Arial" pitchFamily="34" charset="0"/>
                <a:ea typeface="宋体" pitchFamily="2" charset="-122"/>
                <a:cs typeface="Arial" pitchFamily="34" charset="0"/>
              </a:rPr>
              <a:t>2013</a:t>
            </a:r>
            <a:r>
              <a:rPr lang="zh-CN" altLang="en-US" b="0" dirty="0" smtClean="0">
                <a:solidFill>
                  <a:schemeClr val="tx1">
                    <a:lumMod val="50000"/>
                  </a:schemeClr>
                </a:solidFill>
                <a:latin typeface="Arial" pitchFamily="34" charset="0"/>
                <a:ea typeface="宋体" pitchFamily="2" charset="-122"/>
                <a:cs typeface="Arial" pitchFamily="34" charset="0"/>
              </a:rPr>
              <a:t>先后报道了手性螺环磷酸控制的不对称</a:t>
            </a:r>
            <a:r>
              <a:rPr lang="en-US" altLang="zh-CN" b="0" dirty="0" smtClean="0">
                <a:solidFill>
                  <a:schemeClr val="tx1">
                    <a:lumMod val="50000"/>
                  </a:schemeClr>
                </a:solidFill>
                <a:latin typeface="Arial" pitchFamily="34" charset="0"/>
                <a:ea typeface="宋体" pitchFamily="2" charset="-122"/>
                <a:cs typeface="Arial" pitchFamily="34" charset="0"/>
              </a:rPr>
              <a:t>OH</a:t>
            </a:r>
            <a:r>
              <a:rPr lang="zh-CN" altLang="en-US" b="0" dirty="0" smtClean="0">
                <a:solidFill>
                  <a:schemeClr val="tx1">
                    <a:lumMod val="50000"/>
                  </a:schemeClr>
                </a:solidFill>
                <a:latin typeface="Arial" pitchFamily="34" charset="0"/>
                <a:ea typeface="宋体" pitchFamily="2" charset="-122"/>
                <a:cs typeface="Arial" pitchFamily="34" charset="0"/>
              </a:rPr>
              <a:t>插入反应。而胡文浩在</a:t>
            </a:r>
            <a:r>
              <a:rPr lang="en-US" altLang="zh-CN" b="0" dirty="0" smtClean="0">
                <a:solidFill>
                  <a:schemeClr val="tx1">
                    <a:lumMod val="50000"/>
                  </a:schemeClr>
                </a:solidFill>
                <a:latin typeface="Arial" pitchFamily="34" charset="0"/>
                <a:ea typeface="宋体" pitchFamily="2" charset="-122"/>
                <a:cs typeface="Arial" pitchFamily="34" charset="0"/>
              </a:rPr>
              <a:t>2008</a:t>
            </a:r>
            <a:r>
              <a:rPr lang="zh-CN" altLang="en-US" b="0" dirty="0" smtClean="0">
                <a:solidFill>
                  <a:schemeClr val="tx1">
                    <a:lumMod val="50000"/>
                  </a:schemeClr>
                </a:solidFill>
                <a:latin typeface="Arial" pitchFamily="34" charset="0"/>
                <a:ea typeface="宋体" pitchFamily="2" charset="-122"/>
                <a:cs typeface="Arial" pitchFamily="34" charset="0"/>
              </a:rPr>
              <a:t>报道了用联萘酚控制手性的多组分</a:t>
            </a:r>
            <a:r>
              <a:rPr lang="en-US" altLang="zh-CN" b="0" dirty="0" smtClean="0">
                <a:solidFill>
                  <a:schemeClr val="tx1">
                    <a:lumMod val="50000"/>
                  </a:schemeClr>
                </a:solidFill>
                <a:latin typeface="Arial" pitchFamily="34" charset="0"/>
                <a:ea typeface="宋体" pitchFamily="2" charset="-122"/>
                <a:cs typeface="Arial" pitchFamily="34" charset="0"/>
              </a:rPr>
              <a:t>OH</a:t>
            </a:r>
            <a:r>
              <a:rPr lang="zh-CN" altLang="en-US" b="0" dirty="0" smtClean="0">
                <a:solidFill>
                  <a:schemeClr val="tx1">
                    <a:lumMod val="50000"/>
                  </a:schemeClr>
                </a:solidFill>
                <a:latin typeface="Arial" pitchFamily="34" charset="0"/>
                <a:ea typeface="宋体" pitchFamily="2" charset="-122"/>
                <a:cs typeface="Arial" pitchFamily="34" charset="0"/>
              </a:rPr>
              <a:t>插入反应。</a:t>
            </a:r>
            <a:endParaRPr lang="en-US" altLang="zh-CN" b="0" dirty="0" smtClean="0">
              <a:solidFill>
                <a:schemeClr val="tx1">
                  <a:lumMod val="50000"/>
                </a:schemeClr>
              </a:solidFill>
              <a:latin typeface="Arial" pitchFamily="34" charset="0"/>
              <a:ea typeface="宋体" pitchFamily="2" charset="-122"/>
              <a:cs typeface="Arial" pitchFamily="34" charset="0"/>
            </a:endParaRPr>
          </a:p>
          <a:p>
            <a:pPr defTabSz="897301" eaLnBrk="0" fontAlgn="base" hangingPunct="0">
              <a:spcBef>
                <a:spcPct val="30000"/>
              </a:spcBef>
              <a:spcAft>
                <a:spcPct val="0"/>
              </a:spcAft>
              <a:defRPr/>
            </a:pPr>
            <a:r>
              <a:rPr lang="de-DE" altLang="zh-CN" sz="1200" i="0" kern="1200" dirty="0" smtClean="0">
                <a:solidFill>
                  <a:schemeClr val="tx1"/>
                </a:solidFill>
                <a:effectLst/>
                <a:latin typeface="+mn-lt"/>
                <a:ea typeface="+mn-ea"/>
                <a:cs typeface="+mn-cs"/>
              </a:rPr>
              <a:t/>
            </a:r>
            <a:br>
              <a:rPr lang="de-DE" altLang="zh-CN" sz="1200" i="0" kern="1200" dirty="0" smtClean="0">
                <a:solidFill>
                  <a:schemeClr val="tx1"/>
                </a:solidFill>
                <a:effectLst/>
                <a:latin typeface="+mn-lt"/>
                <a:ea typeface="+mn-ea"/>
                <a:cs typeface="+mn-cs"/>
              </a:rPr>
            </a:br>
            <a:r>
              <a:rPr lang="zh-CN" altLang="en-US" sz="1200" i="0" kern="1200" dirty="0" smtClean="0">
                <a:solidFill>
                  <a:schemeClr val="tx1"/>
                </a:solidFill>
                <a:effectLst/>
                <a:latin typeface="+mn-lt"/>
                <a:ea typeface="+mn-ea"/>
                <a:cs typeface="+mn-cs"/>
              </a:rPr>
              <a:t>重氮盐和苄醇得到氧鎓叶立德中间体，随后该中间体电负的碳进攻醛羰基碳，得到终产物。中间体</a:t>
            </a:r>
            <a:r>
              <a:rPr lang="en-US" altLang="zh-CN" sz="1200" i="0" kern="1200" dirty="0" smtClean="0">
                <a:solidFill>
                  <a:schemeClr val="tx1"/>
                </a:solidFill>
                <a:effectLst/>
                <a:latin typeface="+mn-lt"/>
                <a:ea typeface="+mn-ea"/>
                <a:cs typeface="+mn-cs"/>
              </a:rPr>
              <a:t>II</a:t>
            </a:r>
            <a:r>
              <a:rPr lang="zh-CN" altLang="en-US" sz="1200" i="0" kern="1200" dirty="0" smtClean="0">
                <a:solidFill>
                  <a:schemeClr val="tx1"/>
                </a:solidFill>
                <a:effectLst/>
                <a:latin typeface="+mn-lt"/>
                <a:ea typeface="+mn-ea"/>
                <a:cs typeface="+mn-cs"/>
              </a:rPr>
              <a:t>的分子内质子转移回形成副产物，与三组分反应形成竞争。同时他们观测到加入当量的路易斯酸会抑制</a:t>
            </a:r>
            <a:r>
              <a:rPr lang="en-US" altLang="zh-CN" sz="1200" i="0" kern="1200" dirty="0" smtClean="0">
                <a:solidFill>
                  <a:schemeClr val="tx1"/>
                </a:solidFill>
                <a:effectLst/>
                <a:latin typeface="+mn-lt"/>
                <a:ea typeface="+mn-ea"/>
                <a:cs typeface="+mn-cs"/>
              </a:rPr>
              <a:t>OH</a:t>
            </a:r>
            <a:r>
              <a:rPr lang="zh-CN" altLang="en-US" sz="1200" i="0" kern="1200" dirty="0" smtClean="0">
                <a:solidFill>
                  <a:schemeClr val="tx1"/>
                </a:solidFill>
                <a:effectLst/>
                <a:latin typeface="+mn-lt"/>
                <a:ea typeface="+mn-ea"/>
                <a:cs typeface="+mn-cs"/>
              </a:rPr>
              <a:t>插入反应。由于路易斯酸会增加醛的亲电性，因此选用合适的手性路易斯酸，会得到不对称的三组分催化产物。</a:t>
            </a:r>
            <a:endParaRPr lang="en-US" altLang="zh-CN" b="0" dirty="0">
              <a:solidFill>
                <a:schemeClr val="tx1">
                  <a:lumMod val="50000"/>
                </a:schemeClr>
              </a:solidFill>
              <a:latin typeface="Arial" pitchFamily="34" charset="0"/>
              <a:ea typeface="宋体" pitchFamily="2" charset="-122"/>
              <a:cs typeface="Arial" pitchFamily="34" charset="0"/>
            </a:endParaRPr>
          </a:p>
        </p:txBody>
      </p:sp>
      <p:sp>
        <p:nvSpPr>
          <p:cNvPr id="4" name="灯片编号占位符 3"/>
          <p:cNvSpPr>
            <a:spLocks noGrp="1"/>
          </p:cNvSpPr>
          <p:nvPr>
            <p:ph type="sldNum" sz="quarter" idx="10"/>
          </p:nvPr>
        </p:nvSpPr>
        <p:spPr/>
        <p:txBody>
          <a:bodyPr/>
          <a:lstStyle/>
          <a:p>
            <a:pPr>
              <a:defRPr/>
            </a:pPr>
            <a:fld id="{AB4E8446-7872-44EE-9680-EFB396538230}" type="slidenum">
              <a:rPr lang="zh-CN" altLang="en-US" smtClean="0">
                <a:solidFill>
                  <a:prstClr val="black"/>
                </a:solidFill>
              </a:rPr>
              <a:pPr>
                <a:defRPr/>
              </a:pPr>
              <a:t>18</a:t>
            </a:fld>
            <a:endParaRPr lang="en-US" altLang="zh-CN">
              <a:solidFill>
                <a:prstClr val="black"/>
              </a:solidFill>
            </a:endParaRPr>
          </a:p>
        </p:txBody>
      </p:sp>
    </p:spTree>
    <p:extLst>
      <p:ext uri="{BB962C8B-B14F-4D97-AF65-F5344CB8AC3E}">
        <p14:creationId xmlns:p14="http://schemas.microsoft.com/office/powerpoint/2010/main" val="22869069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defTabSz="897301" eaLnBrk="0" fontAlgn="base" hangingPunct="0">
              <a:spcBef>
                <a:spcPct val="30000"/>
              </a:spcBef>
              <a:spcAft>
                <a:spcPct val="0"/>
              </a:spcAft>
              <a:defRPr/>
            </a:pPr>
            <a:r>
              <a:rPr lang="zh-CN" altLang="en-US" b="0" dirty="0" smtClean="0">
                <a:solidFill>
                  <a:schemeClr val="tx1">
                    <a:lumMod val="50000"/>
                  </a:schemeClr>
                </a:solidFill>
                <a:latin typeface="Arial" pitchFamily="34" charset="0"/>
                <a:ea typeface="宋体" pitchFamily="2" charset="-122"/>
                <a:cs typeface="Arial" pitchFamily="34" charset="0"/>
              </a:rPr>
              <a:t>此外，</a:t>
            </a:r>
            <a:r>
              <a:rPr lang="zh-CN" altLang="en-US" b="0" baseline="0" dirty="0" smtClean="0">
                <a:solidFill>
                  <a:schemeClr val="tx1">
                    <a:lumMod val="50000"/>
                  </a:schemeClr>
                </a:solidFill>
                <a:latin typeface="Arial" pitchFamily="34" charset="0"/>
                <a:ea typeface="宋体" pitchFamily="2" charset="-122"/>
                <a:cs typeface="Arial" pitchFamily="34" charset="0"/>
              </a:rPr>
              <a:t>周其林课题组在</a:t>
            </a:r>
            <a:r>
              <a:rPr lang="en-US" altLang="zh-CN" b="0" baseline="0" dirty="0" smtClean="0">
                <a:solidFill>
                  <a:schemeClr val="tx1">
                    <a:lumMod val="50000"/>
                  </a:schemeClr>
                </a:solidFill>
                <a:latin typeface="Arial" pitchFamily="34" charset="0"/>
                <a:ea typeface="宋体" pitchFamily="2" charset="-122"/>
                <a:cs typeface="Arial" pitchFamily="34" charset="0"/>
              </a:rPr>
              <a:t>2008</a:t>
            </a:r>
            <a:r>
              <a:rPr lang="zh-CN" altLang="en-US" b="0" baseline="0" dirty="0" smtClean="0">
                <a:solidFill>
                  <a:schemeClr val="tx1">
                    <a:lumMod val="50000"/>
                  </a:schemeClr>
                </a:solidFill>
                <a:latin typeface="Arial" pitchFamily="34" charset="0"/>
                <a:ea typeface="宋体" pitchFamily="2" charset="-122"/>
                <a:cs typeface="Arial" pitchFamily="34" charset="0"/>
              </a:rPr>
              <a:t>和</a:t>
            </a:r>
            <a:r>
              <a:rPr lang="en-US" altLang="zh-CN" b="0" baseline="0" dirty="0" smtClean="0">
                <a:solidFill>
                  <a:schemeClr val="tx1">
                    <a:lumMod val="50000"/>
                  </a:schemeClr>
                </a:solidFill>
                <a:latin typeface="Arial" pitchFamily="34" charset="0"/>
                <a:ea typeface="宋体" pitchFamily="2" charset="-122"/>
                <a:cs typeface="Arial" pitchFamily="34" charset="0"/>
              </a:rPr>
              <a:t>2014</a:t>
            </a:r>
            <a:r>
              <a:rPr lang="zh-CN" altLang="en-US" b="0" baseline="0" dirty="0" smtClean="0">
                <a:solidFill>
                  <a:schemeClr val="tx1">
                    <a:lumMod val="50000"/>
                  </a:schemeClr>
                </a:solidFill>
                <a:latin typeface="Arial" pitchFamily="34" charset="0"/>
                <a:ea typeface="宋体" pitchFamily="2" charset="-122"/>
                <a:cs typeface="Arial" pitchFamily="34" charset="0"/>
              </a:rPr>
              <a:t>分别报道了过渡金属催化的不对称的</a:t>
            </a:r>
            <a:r>
              <a:rPr lang="en-US" altLang="zh-CN" b="0" baseline="0" dirty="0" smtClean="0">
                <a:solidFill>
                  <a:schemeClr val="tx1">
                    <a:lumMod val="50000"/>
                  </a:schemeClr>
                </a:solidFill>
                <a:latin typeface="Arial" pitchFamily="34" charset="0"/>
                <a:ea typeface="宋体" pitchFamily="2" charset="-122"/>
                <a:cs typeface="Arial" pitchFamily="34" charset="0"/>
              </a:rPr>
              <a:t>SH</a:t>
            </a:r>
            <a:r>
              <a:rPr lang="zh-CN" altLang="en-US" b="0" baseline="0" dirty="0" smtClean="0">
                <a:solidFill>
                  <a:schemeClr val="tx1">
                    <a:lumMod val="50000"/>
                  </a:schemeClr>
                </a:solidFill>
                <a:latin typeface="Arial" pitchFamily="34" charset="0"/>
                <a:ea typeface="宋体" pitchFamily="2" charset="-122"/>
                <a:cs typeface="Arial" pitchFamily="34" charset="0"/>
              </a:rPr>
              <a:t>和</a:t>
            </a:r>
            <a:r>
              <a:rPr lang="en-US" altLang="zh-CN" b="0" baseline="0" dirty="0" err="1" smtClean="0">
                <a:solidFill>
                  <a:schemeClr val="tx1">
                    <a:lumMod val="50000"/>
                  </a:schemeClr>
                </a:solidFill>
                <a:latin typeface="Arial" pitchFamily="34" charset="0"/>
                <a:ea typeface="宋体" pitchFamily="2" charset="-122"/>
                <a:cs typeface="Arial" pitchFamily="34" charset="0"/>
              </a:rPr>
              <a:t>SiH</a:t>
            </a:r>
            <a:r>
              <a:rPr lang="en-US" altLang="zh-CN" b="0" baseline="0" dirty="0" smtClean="0">
                <a:solidFill>
                  <a:schemeClr val="tx1">
                    <a:lumMod val="50000"/>
                  </a:schemeClr>
                </a:solidFill>
                <a:latin typeface="Arial" pitchFamily="34" charset="0"/>
                <a:ea typeface="宋体" pitchFamily="2" charset="-122"/>
                <a:cs typeface="Arial" pitchFamily="34" charset="0"/>
              </a:rPr>
              <a:t> </a:t>
            </a:r>
            <a:r>
              <a:rPr lang="zh-CN" altLang="en-US" b="0" baseline="0" dirty="0" smtClean="0">
                <a:solidFill>
                  <a:schemeClr val="tx1">
                    <a:lumMod val="50000"/>
                  </a:schemeClr>
                </a:solidFill>
                <a:latin typeface="Arial" pitchFamily="34" charset="0"/>
                <a:ea typeface="宋体" pitchFamily="2" charset="-122"/>
                <a:cs typeface="Arial" pitchFamily="34" charset="0"/>
              </a:rPr>
              <a:t>的插入反应。</a:t>
            </a:r>
            <a:endParaRPr lang="en-US" altLang="zh-CN" b="0" dirty="0">
              <a:solidFill>
                <a:schemeClr val="tx1">
                  <a:lumMod val="50000"/>
                </a:schemeClr>
              </a:solidFill>
              <a:latin typeface="Arial" pitchFamily="34" charset="0"/>
              <a:ea typeface="宋体" pitchFamily="2" charset="-122"/>
              <a:cs typeface="Arial" pitchFamily="34" charset="0"/>
            </a:endParaRPr>
          </a:p>
        </p:txBody>
      </p:sp>
      <p:sp>
        <p:nvSpPr>
          <p:cNvPr id="4" name="灯片编号占位符 3"/>
          <p:cNvSpPr>
            <a:spLocks noGrp="1"/>
          </p:cNvSpPr>
          <p:nvPr>
            <p:ph type="sldNum" sz="quarter" idx="10"/>
          </p:nvPr>
        </p:nvSpPr>
        <p:spPr/>
        <p:txBody>
          <a:bodyPr/>
          <a:lstStyle/>
          <a:p>
            <a:pPr>
              <a:defRPr/>
            </a:pPr>
            <a:fld id="{AB4E8446-7872-44EE-9680-EFB396538230}" type="slidenum">
              <a:rPr lang="zh-CN" altLang="en-US" smtClean="0">
                <a:solidFill>
                  <a:prstClr val="black"/>
                </a:solidFill>
              </a:rPr>
              <a:pPr>
                <a:defRPr/>
              </a:pPr>
              <a:t>19</a:t>
            </a:fld>
            <a:endParaRPr lang="en-US" altLang="zh-CN">
              <a:solidFill>
                <a:prstClr val="black"/>
              </a:solidFill>
            </a:endParaRPr>
          </a:p>
        </p:txBody>
      </p:sp>
    </p:spTree>
    <p:extLst>
      <p:ext uri="{BB962C8B-B14F-4D97-AF65-F5344CB8AC3E}">
        <p14:creationId xmlns:p14="http://schemas.microsoft.com/office/powerpoint/2010/main" val="22869069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defTabSz="897301" eaLnBrk="0" fontAlgn="base" hangingPunct="0">
              <a:spcBef>
                <a:spcPct val="30000"/>
              </a:spcBef>
              <a:spcAft>
                <a:spcPct val="0"/>
              </a:spcAft>
              <a:defRPr/>
            </a:pPr>
            <a:endParaRPr lang="en-US" altLang="zh-CN" b="1" dirty="0">
              <a:solidFill>
                <a:schemeClr val="tx1">
                  <a:lumMod val="50000"/>
                </a:schemeClr>
              </a:solidFill>
              <a:latin typeface="Arial" pitchFamily="34" charset="0"/>
              <a:ea typeface="宋体" pitchFamily="2" charset="-122"/>
              <a:cs typeface="Arial" pitchFamily="34" charset="0"/>
            </a:endParaRPr>
          </a:p>
        </p:txBody>
      </p:sp>
      <p:sp>
        <p:nvSpPr>
          <p:cNvPr id="4" name="灯片编号占位符 3"/>
          <p:cNvSpPr>
            <a:spLocks noGrp="1"/>
          </p:cNvSpPr>
          <p:nvPr>
            <p:ph type="sldNum" sz="quarter" idx="10"/>
          </p:nvPr>
        </p:nvSpPr>
        <p:spPr/>
        <p:txBody>
          <a:bodyPr/>
          <a:lstStyle/>
          <a:p>
            <a:pPr>
              <a:defRPr/>
            </a:pPr>
            <a:fld id="{AB4E8446-7872-44EE-9680-EFB396538230}" type="slidenum">
              <a:rPr lang="zh-CN" altLang="en-US" smtClean="0">
                <a:solidFill>
                  <a:prstClr val="black"/>
                </a:solidFill>
              </a:rPr>
              <a:pPr>
                <a:defRPr/>
              </a:pPr>
              <a:t>2</a:t>
            </a:fld>
            <a:endParaRPr lang="en-US" altLang="zh-CN">
              <a:solidFill>
                <a:prstClr val="black"/>
              </a:solidFill>
            </a:endParaRPr>
          </a:p>
        </p:txBody>
      </p:sp>
    </p:spTree>
    <p:extLst>
      <p:ext uri="{BB962C8B-B14F-4D97-AF65-F5344CB8AC3E}">
        <p14:creationId xmlns:p14="http://schemas.microsoft.com/office/powerpoint/2010/main" val="22869069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defTabSz="897301" eaLnBrk="0" fontAlgn="base" hangingPunct="0">
              <a:spcBef>
                <a:spcPct val="30000"/>
              </a:spcBef>
              <a:spcAft>
                <a:spcPct val="0"/>
              </a:spcAft>
              <a:defRPr/>
            </a:pPr>
            <a:r>
              <a:rPr lang="zh-CN" altLang="en-US" b="0" dirty="0" smtClean="0">
                <a:solidFill>
                  <a:schemeClr val="tx1">
                    <a:lumMod val="50000"/>
                  </a:schemeClr>
                </a:solidFill>
                <a:latin typeface="Arial" pitchFamily="34" charset="0"/>
                <a:ea typeface="宋体" pitchFamily="2" charset="-122"/>
                <a:cs typeface="Arial" pitchFamily="34" charset="0"/>
              </a:rPr>
              <a:t>来源于羰基重氮盐的金属卡宾显示出高的亲电反应活性，与其他的杂原子物种形成叶立德。金属卡宾与醚，砜，氨基，羰基化合物，形成氧鎓，硫氮羰基叶立德。可以是</a:t>
            </a:r>
            <a:r>
              <a:rPr lang="en-US" altLang="zh-CN" b="0" dirty="0" smtClean="0">
                <a:solidFill>
                  <a:schemeClr val="tx1">
                    <a:lumMod val="50000"/>
                  </a:schemeClr>
                </a:solidFill>
                <a:latin typeface="Arial" pitchFamily="34" charset="0"/>
                <a:ea typeface="宋体" pitchFamily="2" charset="-122"/>
                <a:cs typeface="Arial" pitchFamily="34" charset="0"/>
              </a:rPr>
              <a:t>metal-ligated </a:t>
            </a:r>
            <a:r>
              <a:rPr lang="zh-CN" altLang="en-US" b="0" dirty="0" smtClean="0">
                <a:solidFill>
                  <a:schemeClr val="tx1">
                    <a:lumMod val="50000"/>
                  </a:schemeClr>
                </a:solidFill>
                <a:latin typeface="Arial" pitchFamily="34" charset="0"/>
                <a:ea typeface="宋体" pitchFamily="2" charset="-122"/>
                <a:cs typeface="Arial" pitchFamily="34" charset="0"/>
              </a:rPr>
              <a:t>叶立德，也可以是自由叶立德。叶立德常常会发生</a:t>
            </a:r>
            <a:r>
              <a:rPr lang="en-US" altLang="zh-CN" b="0" dirty="0" smtClean="0">
                <a:solidFill>
                  <a:schemeClr val="tx1">
                    <a:lumMod val="50000"/>
                  </a:schemeClr>
                </a:solidFill>
                <a:latin typeface="Arial" pitchFamily="34" charset="0"/>
                <a:ea typeface="宋体" pitchFamily="2" charset="-122"/>
                <a:cs typeface="Arial" pitchFamily="34" charset="0"/>
              </a:rPr>
              <a:t>2,3sigma</a:t>
            </a:r>
            <a:r>
              <a:rPr lang="zh-CN" altLang="en-US" b="0" dirty="0" smtClean="0">
                <a:solidFill>
                  <a:schemeClr val="tx1">
                    <a:lumMod val="50000"/>
                  </a:schemeClr>
                </a:solidFill>
                <a:latin typeface="Arial" pitchFamily="34" charset="0"/>
                <a:ea typeface="宋体" pitchFamily="2" charset="-122"/>
                <a:cs typeface="Arial" pitchFamily="34" charset="0"/>
              </a:rPr>
              <a:t>重排，</a:t>
            </a:r>
            <a:r>
              <a:rPr lang="en-US" altLang="zh-CN" b="0" dirty="0" smtClean="0">
                <a:solidFill>
                  <a:schemeClr val="tx1">
                    <a:lumMod val="50000"/>
                  </a:schemeClr>
                </a:solidFill>
                <a:latin typeface="Arial" pitchFamily="34" charset="0"/>
                <a:ea typeface="宋体" pitchFamily="2" charset="-122"/>
                <a:cs typeface="Arial" pitchFamily="34" charset="0"/>
              </a:rPr>
              <a:t>1,2</a:t>
            </a:r>
            <a:r>
              <a:rPr lang="zh-CN" altLang="en-US" b="0" dirty="0" smtClean="0">
                <a:solidFill>
                  <a:schemeClr val="tx1">
                    <a:lumMod val="50000"/>
                  </a:schemeClr>
                </a:solidFill>
                <a:latin typeface="Arial" pitchFamily="34" charset="0"/>
                <a:ea typeface="宋体" pitchFamily="2" charset="-122"/>
                <a:cs typeface="Arial" pitchFamily="34" charset="0"/>
              </a:rPr>
              <a:t>插入或者</a:t>
            </a:r>
            <a:r>
              <a:rPr lang="en-US" altLang="zh-CN" b="0" dirty="0" err="1" smtClean="0">
                <a:solidFill>
                  <a:schemeClr val="tx1">
                    <a:lumMod val="50000"/>
                  </a:schemeClr>
                </a:solidFill>
                <a:latin typeface="Arial" pitchFamily="34" charset="0"/>
                <a:ea typeface="宋体" pitchFamily="2" charset="-122"/>
                <a:cs typeface="Arial" pitchFamily="34" charset="0"/>
              </a:rPr>
              <a:t>stevens</a:t>
            </a:r>
            <a:r>
              <a:rPr lang="zh-CN" altLang="en-US" b="0" dirty="0" smtClean="0">
                <a:solidFill>
                  <a:schemeClr val="tx1">
                    <a:lumMod val="50000"/>
                  </a:schemeClr>
                </a:solidFill>
                <a:latin typeface="Arial" pitchFamily="34" charset="0"/>
                <a:ea typeface="宋体" pitchFamily="2" charset="-122"/>
                <a:cs typeface="Arial" pitchFamily="34" charset="0"/>
              </a:rPr>
              <a:t>重排，或者偶极环加成反应。</a:t>
            </a:r>
            <a:endParaRPr lang="en-US" altLang="zh-CN" b="0" dirty="0" smtClean="0">
              <a:solidFill>
                <a:schemeClr val="tx1">
                  <a:lumMod val="50000"/>
                </a:schemeClr>
              </a:solidFill>
              <a:latin typeface="Arial" pitchFamily="34" charset="0"/>
              <a:ea typeface="宋体" pitchFamily="2" charset="-122"/>
              <a:cs typeface="Arial" pitchFamily="34" charset="0"/>
            </a:endParaRPr>
          </a:p>
          <a:p>
            <a:pPr defTabSz="897301" eaLnBrk="0" fontAlgn="base" hangingPunct="0">
              <a:spcBef>
                <a:spcPct val="30000"/>
              </a:spcBef>
              <a:spcAft>
                <a:spcPct val="0"/>
              </a:spcAft>
              <a:defRPr/>
            </a:pPr>
            <a:endParaRPr lang="en-US" altLang="zh-CN" b="0" dirty="0" smtClean="0">
              <a:solidFill>
                <a:schemeClr val="tx1">
                  <a:lumMod val="50000"/>
                </a:schemeClr>
              </a:solidFill>
              <a:latin typeface="Arial" pitchFamily="34" charset="0"/>
              <a:ea typeface="宋体" pitchFamily="2" charset="-122"/>
              <a:cs typeface="Arial" pitchFamily="34" charset="0"/>
            </a:endParaRPr>
          </a:p>
          <a:p>
            <a:pPr defTabSz="897301" eaLnBrk="0" fontAlgn="base" hangingPunct="0">
              <a:spcBef>
                <a:spcPct val="30000"/>
              </a:spcBef>
              <a:spcAft>
                <a:spcPct val="0"/>
              </a:spcAft>
              <a:defRPr/>
            </a:pPr>
            <a:endParaRPr lang="en-US" altLang="zh-CN" b="0" dirty="0" smtClean="0">
              <a:solidFill>
                <a:schemeClr val="tx1">
                  <a:lumMod val="50000"/>
                </a:schemeClr>
              </a:solidFill>
              <a:latin typeface="Arial" pitchFamily="34" charset="0"/>
              <a:ea typeface="宋体" pitchFamily="2" charset="-122"/>
              <a:cs typeface="Arial" pitchFamily="34" charset="0"/>
            </a:endParaRPr>
          </a:p>
          <a:p>
            <a:pPr defTabSz="897301" eaLnBrk="0" fontAlgn="base" hangingPunct="0">
              <a:spcBef>
                <a:spcPct val="30000"/>
              </a:spcBef>
              <a:spcAft>
                <a:spcPct val="0"/>
              </a:spcAft>
              <a:defRPr/>
            </a:pPr>
            <a:r>
              <a:rPr lang="zh-CN" altLang="en-US" b="0" dirty="0" smtClean="0">
                <a:solidFill>
                  <a:schemeClr val="tx1">
                    <a:lumMod val="50000"/>
                  </a:schemeClr>
                </a:solidFill>
                <a:latin typeface="Arial" pitchFamily="34" charset="0"/>
                <a:ea typeface="宋体" pitchFamily="2" charset="-122"/>
                <a:cs typeface="Arial" pitchFamily="34" charset="0"/>
              </a:rPr>
              <a:t>如这个重氮羰基化合物和炔丙基醇反应，形成氧鎓叶立德的速度超过</a:t>
            </a:r>
            <a:r>
              <a:rPr lang="en-US" altLang="zh-CN" b="0" dirty="0" smtClean="0">
                <a:solidFill>
                  <a:schemeClr val="tx1">
                    <a:lumMod val="50000"/>
                  </a:schemeClr>
                </a:solidFill>
                <a:latin typeface="Arial" pitchFamily="34" charset="0"/>
                <a:ea typeface="宋体" pitchFamily="2" charset="-122"/>
                <a:cs typeface="Arial" pitchFamily="34" charset="0"/>
              </a:rPr>
              <a:t>O-H</a:t>
            </a:r>
            <a:r>
              <a:rPr lang="zh-CN" altLang="en-US" b="0" dirty="0" smtClean="0">
                <a:solidFill>
                  <a:schemeClr val="tx1">
                    <a:lumMod val="50000"/>
                  </a:schemeClr>
                </a:solidFill>
                <a:latin typeface="Arial" pitchFamily="34" charset="0"/>
                <a:ea typeface="宋体" pitchFamily="2" charset="-122"/>
                <a:cs typeface="Arial" pitchFamily="34" charset="0"/>
              </a:rPr>
              <a:t>插入的速度，形成的氧鎓经过</a:t>
            </a:r>
            <a:r>
              <a:rPr lang="en-US" altLang="zh-CN" b="0" dirty="0" smtClean="0">
                <a:solidFill>
                  <a:schemeClr val="tx1">
                    <a:lumMod val="50000"/>
                  </a:schemeClr>
                </a:solidFill>
                <a:latin typeface="Arial" pitchFamily="34" charset="0"/>
                <a:ea typeface="宋体" pitchFamily="2" charset="-122"/>
                <a:cs typeface="Arial" pitchFamily="34" charset="0"/>
              </a:rPr>
              <a:t>2,3sigma</a:t>
            </a:r>
            <a:r>
              <a:rPr lang="zh-CN" altLang="en-US" b="0" dirty="0" smtClean="0">
                <a:solidFill>
                  <a:schemeClr val="tx1">
                    <a:lumMod val="50000"/>
                  </a:schemeClr>
                </a:solidFill>
                <a:latin typeface="Arial" pitchFamily="34" charset="0"/>
                <a:ea typeface="宋体" pitchFamily="2" charset="-122"/>
                <a:cs typeface="Arial" pitchFamily="34" charset="0"/>
              </a:rPr>
              <a:t>重排，得到联烯产物</a:t>
            </a:r>
            <a:endParaRPr lang="en-US" altLang="zh-CN" b="0" dirty="0">
              <a:solidFill>
                <a:schemeClr val="tx1">
                  <a:lumMod val="50000"/>
                </a:schemeClr>
              </a:solidFill>
              <a:latin typeface="Arial" pitchFamily="34" charset="0"/>
              <a:ea typeface="宋体" pitchFamily="2" charset="-122"/>
              <a:cs typeface="Arial" pitchFamily="34" charset="0"/>
            </a:endParaRPr>
          </a:p>
        </p:txBody>
      </p:sp>
      <p:sp>
        <p:nvSpPr>
          <p:cNvPr id="4" name="灯片编号占位符 3"/>
          <p:cNvSpPr>
            <a:spLocks noGrp="1"/>
          </p:cNvSpPr>
          <p:nvPr>
            <p:ph type="sldNum" sz="quarter" idx="10"/>
          </p:nvPr>
        </p:nvSpPr>
        <p:spPr/>
        <p:txBody>
          <a:bodyPr/>
          <a:lstStyle/>
          <a:p>
            <a:pPr>
              <a:defRPr/>
            </a:pPr>
            <a:fld id="{AB4E8446-7872-44EE-9680-EFB396538230}" type="slidenum">
              <a:rPr lang="zh-CN" altLang="en-US" smtClean="0">
                <a:solidFill>
                  <a:prstClr val="black"/>
                </a:solidFill>
              </a:rPr>
              <a:pPr>
                <a:defRPr/>
              </a:pPr>
              <a:t>20</a:t>
            </a:fld>
            <a:endParaRPr lang="en-US" altLang="zh-CN">
              <a:solidFill>
                <a:prstClr val="black"/>
              </a:solidFill>
            </a:endParaRPr>
          </a:p>
        </p:txBody>
      </p:sp>
    </p:spTree>
    <p:extLst>
      <p:ext uri="{BB962C8B-B14F-4D97-AF65-F5344CB8AC3E}">
        <p14:creationId xmlns:p14="http://schemas.microsoft.com/office/powerpoint/2010/main" val="22869069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defTabSz="897301" eaLnBrk="0" fontAlgn="base" hangingPunct="0">
              <a:spcBef>
                <a:spcPct val="30000"/>
              </a:spcBef>
              <a:spcAft>
                <a:spcPct val="0"/>
              </a:spcAft>
              <a:defRPr/>
            </a:pPr>
            <a:r>
              <a:rPr lang="zh-CN" altLang="en-US" b="0" dirty="0" smtClean="0">
                <a:solidFill>
                  <a:schemeClr val="tx1">
                    <a:lumMod val="50000"/>
                  </a:schemeClr>
                </a:solidFill>
                <a:latin typeface="Arial" pitchFamily="34" charset="0"/>
                <a:ea typeface="宋体" pitchFamily="2" charset="-122"/>
                <a:cs typeface="Arial" pitchFamily="34" charset="0"/>
              </a:rPr>
              <a:t>如这个重氮羰基化合物和炔丙基醇反应，形成氧鎓叶立德的速度超过</a:t>
            </a:r>
            <a:r>
              <a:rPr lang="en-US" altLang="zh-CN" b="0" dirty="0" smtClean="0">
                <a:solidFill>
                  <a:schemeClr val="tx1">
                    <a:lumMod val="50000"/>
                  </a:schemeClr>
                </a:solidFill>
                <a:latin typeface="Arial" pitchFamily="34" charset="0"/>
                <a:ea typeface="宋体" pitchFamily="2" charset="-122"/>
                <a:cs typeface="Arial" pitchFamily="34" charset="0"/>
              </a:rPr>
              <a:t>O-H</a:t>
            </a:r>
            <a:r>
              <a:rPr lang="zh-CN" altLang="en-US" b="0" dirty="0" smtClean="0">
                <a:solidFill>
                  <a:schemeClr val="tx1">
                    <a:lumMod val="50000"/>
                  </a:schemeClr>
                </a:solidFill>
                <a:latin typeface="Arial" pitchFamily="34" charset="0"/>
                <a:ea typeface="宋体" pitchFamily="2" charset="-122"/>
                <a:cs typeface="Arial" pitchFamily="34" charset="0"/>
              </a:rPr>
              <a:t>插入的速度，形成的氧鎓经过</a:t>
            </a:r>
            <a:r>
              <a:rPr lang="en-US" altLang="zh-CN" b="0" dirty="0" smtClean="0">
                <a:solidFill>
                  <a:schemeClr val="tx1">
                    <a:lumMod val="50000"/>
                  </a:schemeClr>
                </a:solidFill>
                <a:latin typeface="Arial" pitchFamily="34" charset="0"/>
                <a:ea typeface="宋体" pitchFamily="2" charset="-122"/>
                <a:cs typeface="Arial" pitchFamily="34" charset="0"/>
              </a:rPr>
              <a:t>2,3sigma</a:t>
            </a:r>
            <a:r>
              <a:rPr lang="zh-CN" altLang="en-US" b="0" dirty="0" smtClean="0">
                <a:solidFill>
                  <a:schemeClr val="tx1">
                    <a:lumMod val="50000"/>
                  </a:schemeClr>
                </a:solidFill>
                <a:latin typeface="Arial" pitchFamily="34" charset="0"/>
                <a:ea typeface="宋体" pitchFamily="2" charset="-122"/>
                <a:cs typeface="Arial" pitchFamily="34" charset="0"/>
              </a:rPr>
              <a:t>重排，得到联烯产物</a:t>
            </a:r>
            <a:endParaRPr lang="en-US" altLang="zh-CN" b="0" dirty="0" smtClean="0">
              <a:solidFill>
                <a:schemeClr val="tx1">
                  <a:lumMod val="50000"/>
                </a:schemeClr>
              </a:solidFill>
              <a:latin typeface="Arial" pitchFamily="34" charset="0"/>
              <a:ea typeface="宋体" pitchFamily="2" charset="-122"/>
              <a:cs typeface="Arial" pitchFamily="34" charset="0"/>
            </a:endParaRPr>
          </a:p>
          <a:p>
            <a:pPr defTabSz="897301" eaLnBrk="0" fontAlgn="base" hangingPunct="0">
              <a:spcBef>
                <a:spcPct val="30000"/>
              </a:spcBef>
              <a:spcAft>
                <a:spcPct val="0"/>
              </a:spcAft>
              <a:defRPr/>
            </a:pPr>
            <a:endParaRPr lang="en-US" altLang="zh-CN" b="0" dirty="0" smtClean="0">
              <a:solidFill>
                <a:schemeClr val="tx1">
                  <a:lumMod val="50000"/>
                </a:schemeClr>
              </a:solidFill>
              <a:latin typeface="Arial" pitchFamily="34" charset="0"/>
              <a:ea typeface="宋体" pitchFamily="2" charset="-122"/>
              <a:cs typeface="Arial" pitchFamily="34" charset="0"/>
            </a:endParaRPr>
          </a:p>
          <a:p>
            <a:pPr defTabSz="897301" eaLnBrk="0" fontAlgn="base" hangingPunct="0">
              <a:spcBef>
                <a:spcPct val="30000"/>
              </a:spcBef>
              <a:spcAft>
                <a:spcPct val="0"/>
              </a:spcAft>
              <a:defRPr/>
            </a:pPr>
            <a:r>
              <a:rPr lang="zh-CN" altLang="en-US" b="0" dirty="0" smtClean="0">
                <a:solidFill>
                  <a:schemeClr val="tx1">
                    <a:lumMod val="50000"/>
                  </a:schemeClr>
                </a:solidFill>
                <a:latin typeface="Arial" pitchFamily="34" charset="0"/>
                <a:ea typeface="宋体" pitchFamily="2" charset="-122"/>
                <a:cs typeface="Arial" pitchFamily="34" charset="0"/>
              </a:rPr>
              <a:t>下面是先形成分子内的氧鎓，然后</a:t>
            </a:r>
            <a:r>
              <a:rPr lang="en-US" altLang="zh-CN" b="0" dirty="0" smtClean="0">
                <a:solidFill>
                  <a:schemeClr val="tx1">
                    <a:lumMod val="50000"/>
                  </a:schemeClr>
                </a:solidFill>
                <a:latin typeface="Arial" pitchFamily="34" charset="0"/>
                <a:ea typeface="宋体" pitchFamily="2" charset="-122"/>
                <a:cs typeface="Arial" pitchFamily="34" charset="0"/>
              </a:rPr>
              <a:t>1,2Stevens</a:t>
            </a:r>
            <a:r>
              <a:rPr lang="zh-CN" altLang="en-US" b="0" dirty="0" smtClean="0">
                <a:solidFill>
                  <a:schemeClr val="tx1">
                    <a:lumMod val="50000"/>
                  </a:schemeClr>
                </a:solidFill>
                <a:latin typeface="Arial" pitchFamily="34" charset="0"/>
                <a:ea typeface="宋体" pitchFamily="2" charset="-122"/>
                <a:cs typeface="Arial" pitchFamily="34" charset="0"/>
              </a:rPr>
              <a:t>重排</a:t>
            </a:r>
            <a:endParaRPr lang="en-US" altLang="zh-CN" b="0" dirty="0" smtClean="0">
              <a:solidFill>
                <a:schemeClr val="tx1">
                  <a:lumMod val="50000"/>
                </a:schemeClr>
              </a:solidFill>
              <a:latin typeface="Arial" pitchFamily="34" charset="0"/>
              <a:ea typeface="宋体" pitchFamily="2" charset="-122"/>
              <a:cs typeface="Arial" pitchFamily="34" charset="0"/>
            </a:endParaRPr>
          </a:p>
          <a:p>
            <a:pPr defTabSz="897301" eaLnBrk="0" fontAlgn="base" hangingPunct="0">
              <a:spcBef>
                <a:spcPct val="30000"/>
              </a:spcBef>
              <a:spcAft>
                <a:spcPct val="0"/>
              </a:spcAft>
              <a:defRPr/>
            </a:pPr>
            <a:endParaRPr lang="en-US" altLang="zh-CN" b="1" dirty="0">
              <a:solidFill>
                <a:schemeClr val="tx1">
                  <a:lumMod val="50000"/>
                </a:schemeClr>
              </a:solidFill>
              <a:latin typeface="Arial" pitchFamily="34" charset="0"/>
              <a:ea typeface="宋体" pitchFamily="2" charset="-122"/>
              <a:cs typeface="Arial" pitchFamily="34" charset="0"/>
            </a:endParaRPr>
          </a:p>
        </p:txBody>
      </p:sp>
      <p:sp>
        <p:nvSpPr>
          <p:cNvPr id="4" name="灯片编号占位符 3"/>
          <p:cNvSpPr>
            <a:spLocks noGrp="1"/>
          </p:cNvSpPr>
          <p:nvPr>
            <p:ph type="sldNum" sz="quarter" idx="10"/>
          </p:nvPr>
        </p:nvSpPr>
        <p:spPr/>
        <p:txBody>
          <a:bodyPr/>
          <a:lstStyle/>
          <a:p>
            <a:pPr>
              <a:defRPr/>
            </a:pPr>
            <a:fld id="{AB4E8446-7872-44EE-9680-EFB396538230}" type="slidenum">
              <a:rPr lang="zh-CN" altLang="en-US" smtClean="0">
                <a:solidFill>
                  <a:prstClr val="black"/>
                </a:solidFill>
              </a:rPr>
              <a:pPr>
                <a:defRPr/>
              </a:pPr>
              <a:t>21</a:t>
            </a:fld>
            <a:endParaRPr lang="en-US" altLang="zh-CN">
              <a:solidFill>
                <a:prstClr val="black"/>
              </a:solidFill>
            </a:endParaRPr>
          </a:p>
        </p:txBody>
      </p:sp>
    </p:spTree>
    <p:extLst>
      <p:ext uri="{BB962C8B-B14F-4D97-AF65-F5344CB8AC3E}">
        <p14:creationId xmlns:p14="http://schemas.microsoft.com/office/powerpoint/2010/main" val="22869069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defTabSz="897301" eaLnBrk="0" fontAlgn="base" hangingPunct="0">
              <a:spcBef>
                <a:spcPct val="30000"/>
              </a:spcBef>
              <a:spcAft>
                <a:spcPct val="0"/>
              </a:spcAft>
              <a:defRPr/>
            </a:pPr>
            <a:r>
              <a:rPr lang="nn-NO" altLang="zh-CN" sz="1200" i="0" kern="1200" dirty="0" smtClean="0">
                <a:solidFill>
                  <a:schemeClr val="tx1"/>
                </a:solidFill>
                <a:effectLst/>
                <a:latin typeface="+mn-lt"/>
                <a:ea typeface="+mn-ea"/>
                <a:cs typeface="+mn-cs"/>
              </a:rPr>
              <a:t>Org. Lett. 2008, 10, 5477−5480.</a:t>
            </a:r>
            <a:br>
              <a:rPr lang="nn-NO" altLang="zh-CN" sz="1200" i="0" kern="1200" dirty="0" smtClean="0">
                <a:solidFill>
                  <a:schemeClr val="tx1"/>
                </a:solidFill>
                <a:effectLst/>
                <a:latin typeface="+mn-lt"/>
                <a:ea typeface="+mn-ea"/>
                <a:cs typeface="+mn-cs"/>
              </a:rPr>
            </a:br>
            <a:r>
              <a:rPr lang="en-US" altLang="zh-CN" sz="1200" i="0" kern="1200" dirty="0" smtClean="0">
                <a:solidFill>
                  <a:schemeClr val="tx1"/>
                </a:solidFill>
                <a:effectLst/>
                <a:latin typeface="+mn-lt"/>
                <a:ea typeface="+mn-ea"/>
                <a:cs typeface="+mn-cs"/>
              </a:rPr>
              <a:t>Org. </a:t>
            </a:r>
            <a:r>
              <a:rPr lang="en-US" altLang="zh-CN" sz="1200" i="0" kern="1200" dirty="0" err="1" smtClean="0">
                <a:solidFill>
                  <a:schemeClr val="tx1"/>
                </a:solidFill>
                <a:effectLst/>
                <a:latin typeface="+mn-lt"/>
                <a:ea typeface="+mn-ea"/>
                <a:cs typeface="+mn-cs"/>
              </a:rPr>
              <a:t>Biomol.Chem</a:t>
            </a:r>
            <a:r>
              <a:rPr lang="en-US" altLang="zh-CN" sz="1200" i="0" kern="1200" dirty="0" smtClean="0">
                <a:solidFill>
                  <a:schemeClr val="tx1"/>
                </a:solidFill>
                <a:effectLst/>
                <a:latin typeface="+mn-lt"/>
                <a:ea typeface="+mn-ea"/>
                <a:cs typeface="+mn-cs"/>
              </a:rPr>
              <a:t>. 2012, 10, 8616−8627.</a:t>
            </a:r>
            <a:br>
              <a:rPr lang="en-US" altLang="zh-CN" sz="1200" i="0" kern="1200" dirty="0" smtClean="0">
                <a:solidFill>
                  <a:schemeClr val="tx1"/>
                </a:solidFill>
                <a:effectLst/>
                <a:latin typeface="+mn-lt"/>
                <a:ea typeface="+mn-ea"/>
                <a:cs typeface="+mn-cs"/>
              </a:rPr>
            </a:br>
            <a:endParaRPr lang="en-US" altLang="zh-CN" b="1" dirty="0">
              <a:solidFill>
                <a:schemeClr val="tx1">
                  <a:lumMod val="50000"/>
                </a:schemeClr>
              </a:solidFill>
              <a:latin typeface="Arial" pitchFamily="34" charset="0"/>
              <a:ea typeface="宋体" pitchFamily="2" charset="-122"/>
              <a:cs typeface="Arial" pitchFamily="34" charset="0"/>
            </a:endParaRPr>
          </a:p>
        </p:txBody>
      </p:sp>
      <p:sp>
        <p:nvSpPr>
          <p:cNvPr id="4" name="灯片编号占位符 3"/>
          <p:cNvSpPr>
            <a:spLocks noGrp="1"/>
          </p:cNvSpPr>
          <p:nvPr>
            <p:ph type="sldNum" sz="quarter" idx="10"/>
          </p:nvPr>
        </p:nvSpPr>
        <p:spPr/>
        <p:txBody>
          <a:bodyPr/>
          <a:lstStyle/>
          <a:p>
            <a:pPr>
              <a:defRPr/>
            </a:pPr>
            <a:fld id="{AB4E8446-7872-44EE-9680-EFB396538230}" type="slidenum">
              <a:rPr lang="zh-CN" altLang="en-US" smtClean="0">
                <a:solidFill>
                  <a:prstClr val="black"/>
                </a:solidFill>
              </a:rPr>
              <a:pPr>
                <a:defRPr/>
              </a:pPr>
              <a:t>22</a:t>
            </a:fld>
            <a:endParaRPr lang="en-US" altLang="zh-CN">
              <a:solidFill>
                <a:prstClr val="black"/>
              </a:solidFill>
            </a:endParaRPr>
          </a:p>
        </p:txBody>
      </p:sp>
    </p:spTree>
    <p:extLst>
      <p:ext uri="{BB962C8B-B14F-4D97-AF65-F5344CB8AC3E}">
        <p14:creationId xmlns:p14="http://schemas.microsoft.com/office/powerpoint/2010/main" val="22869069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defTabSz="897301" eaLnBrk="0" fontAlgn="base" hangingPunct="0">
              <a:spcBef>
                <a:spcPct val="30000"/>
              </a:spcBef>
              <a:spcAft>
                <a:spcPct val="0"/>
              </a:spcAft>
              <a:defRPr/>
            </a:pPr>
            <a:r>
              <a:rPr lang="zh-CN" altLang="en-US" b="0" dirty="0" smtClean="0">
                <a:solidFill>
                  <a:schemeClr val="tx1">
                    <a:lumMod val="50000"/>
                  </a:schemeClr>
                </a:solidFill>
                <a:latin typeface="Arial" pitchFamily="34" charset="0"/>
                <a:ea typeface="宋体" pitchFamily="2" charset="-122"/>
                <a:cs typeface="Arial" pitchFamily="34" charset="0"/>
              </a:rPr>
              <a:t>亲核加成</a:t>
            </a:r>
            <a:endParaRPr lang="en-US" altLang="zh-CN" b="0" dirty="0" smtClean="0">
              <a:solidFill>
                <a:schemeClr val="tx1">
                  <a:lumMod val="50000"/>
                </a:schemeClr>
              </a:solidFill>
              <a:latin typeface="Arial" pitchFamily="34" charset="0"/>
              <a:ea typeface="宋体" pitchFamily="2" charset="-122"/>
              <a:cs typeface="Arial" pitchFamily="34" charset="0"/>
            </a:endParaRPr>
          </a:p>
          <a:p>
            <a:pPr defTabSz="897301" eaLnBrk="0" fontAlgn="base" hangingPunct="0">
              <a:spcBef>
                <a:spcPct val="30000"/>
              </a:spcBef>
              <a:spcAft>
                <a:spcPct val="0"/>
              </a:spcAft>
              <a:defRPr/>
            </a:pPr>
            <a:r>
              <a:rPr lang="fr-FR" altLang="zh-CN" sz="1200" b="0" dirty="0" smtClean="0"/>
              <a:t>[2,3] vs [1,2] Rearrangement</a:t>
            </a:r>
            <a:r>
              <a:rPr lang="zh-CN" altLang="en-US" sz="1200" b="0" dirty="0" smtClean="0"/>
              <a:t>竞争</a:t>
            </a:r>
            <a:endParaRPr lang="fr-FR" altLang="zh-CN" sz="1200" b="0" dirty="0"/>
          </a:p>
        </p:txBody>
      </p:sp>
      <p:sp>
        <p:nvSpPr>
          <p:cNvPr id="4" name="灯片编号占位符 3"/>
          <p:cNvSpPr>
            <a:spLocks noGrp="1"/>
          </p:cNvSpPr>
          <p:nvPr>
            <p:ph type="sldNum" sz="quarter" idx="10"/>
          </p:nvPr>
        </p:nvSpPr>
        <p:spPr/>
        <p:txBody>
          <a:bodyPr/>
          <a:lstStyle/>
          <a:p>
            <a:pPr>
              <a:defRPr/>
            </a:pPr>
            <a:fld id="{AB4E8446-7872-44EE-9680-EFB396538230}" type="slidenum">
              <a:rPr lang="zh-CN" altLang="en-US" smtClean="0">
                <a:solidFill>
                  <a:prstClr val="black"/>
                </a:solidFill>
              </a:rPr>
              <a:pPr>
                <a:defRPr/>
              </a:pPr>
              <a:t>23</a:t>
            </a:fld>
            <a:endParaRPr lang="en-US" altLang="zh-CN">
              <a:solidFill>
                <a:prstClr val="black"/>
              </a:solidFill>
            </a:endParaRPr>
          </a:p>
        </p:txBody>
      </p:sp>
    </p:spTree>
    <p:extLst>
      <p:ext uri="{BB962C8B-B14F-4D97-AF65-F5344CB8AC3E}">
        <p14:creationId xmlns:p14="http://schemas.microsoft.com/office/powerpoint/2010/main" val="22869069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defTabSz="897301" eaLnBrk="0" fontAlgn="base" hangingPunct="0">
              <a:spcBef>
                <a:spcPct val="30000"/>
              </a:spcBef>
              <a:spcAft>
                <a:spcPct val="0"/>
              </a:spcAft>
              <a:defRPr/>
            </a:pPr>
            <a:r>
              <a:rPr lang="en-US" altLang="zh-CN" sz="1200" i="0" kern="1200" dirty="0" smtClean="0">
                <a:solidFill>
                  <a:schemeClr val="tx1"/>
                </a:solidFill>
                <a:effectLst/>
                <a:latin typeface="+mn-lt"/>
                <a:ea typeface="+mn-ea"/>
                <a:cs typeface="+mn-cs"/>
              </a:rPr>
              <a:t>J. Org. Chem. 2006, 71, 6536−6541.</a:t>
            </a:r>
          </a:p>
          <a:p>
            <a:pPr defTabSz="897301" eaLnBrk="0" fontAlgn="base" hangingPunct="0">
              <a:spcBef>
                <a:spcPct val="30000"/>
              </a:spcBef>
              <a:spcAft>
                <a:spcPct val="0"/>
              </a:spcAft>
              <a:defRPr/>
            </a:pPr>
            <a:r>
              <a:rPr lang="en-US" altLang="zh-CN" sz="1200" i="0" kern="1200" dirty="0" smtClean="0">
                <a:solidFill>
                  <a:schemeClr val="tx1"/>
                </a:solidFill>
                <a:effectLst/>
                <a:latin typeface="+mn-lt"/>
                <a:ea typeface="+mn-ea"/>
                <a:cs typeface="+mn-cs"/>
              </a:rPr>
              <a:t>Chem. - Eur. J. 2001, 7, 4465−4476.</a:t>
            </a:r>
            <a:br>
              <a:rPr lang="en-US" altLang="zh-CN" sz="1200" i="0" kern="1200" dirty="0" smtClean="0">
                <a:solidFill>
                  <a:schemeClr val="tx1"/>
                </a:solidFill>
                <a:effectLst/>
                <a:latin typeface="+mn-lt"/>
                <a:ea typeface="+mn-ea"/>
                <a:cs typeface="+mn-cs"/>
              </a:rPr>
            </a:br>
            <a:endParaRPr lang="en-US" altLang="zh-CN" b="1" dirty="0">
              <a:solidFill>
                <a:schemeClr val="tx1">
                  <a:lumMod val="50000"/>
                </a:schemeClr>
              </a:solidFill>
              <a:latin typeface="Arial" pitchFamily="34" charset="0"/>
              <a:ea typeface="宋体" pitchFamily="2" charset="-122"/>
              <a:cs typeface="Arial" pitchFamily="34" charset="0"/>
            </a:endParaRPr>
          </a:p>
        </p:txBody>
      </p:sp>
      <p:sp>
        <p:nvSpPr>
          <p:cNvPr id="4" name="灯片编号占位符 3"/>
          <p:cNvSpPr>
            <a:spLocks noGrp="1"/>
          </p:cNvSpPr>
          <p:nvPr>
            <p:ph type="sldNum" sz="quarter" idx="10"/>
          </p:nvPr>
        </p:nvSpPr>
        <p:spPr/>
        <p:txBody>
          <a:bodyPr/>
          <a:lstStyle/>
          <a:p>
            <a:pPr>
              <a:defRPr/>
            </a:pPr>
            <a:fld id="{AB4E8446-7872-44EE-9680-EFB396538230}" type="slidenum">
              <a:rPr lang="zh-CN" altLang="en-US" smtClean="0">
                <a:solidFill>
                  <a:prstClr val="black"/>
                </a:solidFill>
              </a:rPr>
              <a:pPr>
                <a:defRPr/>
              </a:pPr>
              <a:t>24</a:t>
            </a:fld>
            <a:endParaRPr lang="en-US" altLang="zh-CN">
              <a:solidFill>
                <a:prstClr val="black"/>
              </a:solidFill>
            </a:endParaRPr>
          </a:p>
        </p:txBody>
      </p:sp>
    </p:spTree>
    <p:extLst>
      <p:ext uri="{BB962C8B-B14F-4D97-AF65-F5344CB8AC3E}">
        <p14:creationId xmlns:p14="http://schemas.microsoft.com/office/powerpoint/2010/main" val="22869069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defTabSz="897301" eaLnBrk="0" fontAlgn="base" hangingPunct="0">
              <a:spcBef>
                <a:spcPct val="30000"/>
              </a:spcBef>
              <a:spcAft>
                <a:spcPct val="0"/>
              </a:spcAft>
              <a:defRPr/>
            </a:pPr>
            <a:endParaRPr lang="en-US" altLang="zh-CN" b="1" dirty="0">
              <a:solidFill>
                <a:schemeClr val="tx1">
                  <a:lumMod val="50000"/>
                </a:schemeClr>
              </a:solidFill>
              <a:latin typeface="Arial" pitchFamily="34" charset="0"/>
              <a:ea typeface="宋体" pitchFamily="2" charset="-122"/>
              <a:cs typeface="Arial" pitchFamily="34" charset="0"/>
            </a:endParaRPr>
          </a:p>
        </p:txBody>
      </p:sp>
      <p:sp>
        <p:nvSpPr>
          <p:cNvPr id="4" name="灯片编号占位符 3"/>
          <p:cNvSpPr>
            <a:spLocks noGrp="1"/>
          </p:cNvSpPr>
          <p:nvPr>
            <p:ph type="sldNum" sz="quarter" idx="10"/>
          </p:nvPr>
        </p:nvSpPr>
        <p:spPr/>
        <p:txBody>
          <a:bodyPr/>
          <a:lstStyle/>
          <a:p>
            <a:pPr>
              <a:defRPr/>
            </a:pPr>
            <a:fld id="{AB4E8446-7872-44EE-9680-EFB396538230}" type="slidenum">
              <a:rPr lang="zh-CN" altLang="en-US" smtClean="0">
                <a:solidFill>
                  <a:prstClr val="black"/>
                </a:solidFill>
              </a:rPr>
              <a:pPr>
                <a:defRPr/>
              </a:pPr>
              <a:t>25</a:t>
            </a:fld>
            <a:endParaRPr lang="en-US" altLang="zh-CN">
              <a:solidFill>
                <a:prstClr val="black"/>
              </a:solidFill>
            </a:endParaRPr>
          </a:p>
        </p:txBody>
      </p:sp>
    </p:spTree>
    <p:extLst>
      <p:ext uri="{BB962C8B-B14F-4D97-AF65-F5344CB8AC3E}">
        <p14:creationId xmlns:p14="http://schemas.microsoft.com/office/powerpoint/2010/main" val="22869069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897301" rtl="0" eaLnBrk="0" fontAlgn="base" latinLnBrk="0" hangingPunct="0">
              <a:lnSpc>
                <a:spcPct val="100000"/>
              </a:lnSpc>
              <a:spcBef>
                <a:spcPct val="30000"/>
              </a:spcBef>
              <a:spcAft>
                <a:spcPct val="0"/>
              </a:spcAft>
              <a:buClrTx/>
              <a:buSzTx/>
              <a:buFontTx/>
              <a:buNone/>
              <a:tabLst/>
              <a:defRPr/>
            </a:pPr>
            <a:r>
              <a:rPr lang="en-US" altLang="zh-CN" dirty="0" smtClean="0"/>
              <a:t>thermally, </a:t>
            </a:r>
            <a:r>
              <a:rPr lang="en-US" altLang="zh-CN" dirty="0" err="1" smtClean="0"/>
              <a:t>photochemically</a:t>
            </a:r>
            <a:r>
              <a:rPr lang="en-US" altLang="zh-CN" dirty="0" smtClean="0"/>
              <a:t>, </a:t>
            </a:r>
            <a:r>
              <a:rPr lang="en-US" altLang="zh-CN" sz="1200" i="0" kern="1200" dirty="0" err="1" smtClean="0">
                <a:solidFill>
                  <a:schemeClr val="tx1"/>
                </a:solidFill>
                <a:effectLst/>
                <a:latin typeface="+mn-lt"/>
                <a:ea typeface="+mn-ea"/>
                <a:cs typeface="+mn-cs"/>
              </a:rPr>
              <a:t>organocatalytic</a:t>
            </a:r>
            <a:r>
              <a:rPr lang="zh-CN" altLang="en-US" sz="1200" i="0" kern="1200" dirty="0" smtClean="0">
                <a:solidFill>
                  <a:schemeClr val="tx1"/>
                </a:solidFill>
                <a:effectLst/>
                <a:latin typeface="+mn-lt"/>
                <a:ea typeface="+mn-ea"/>
                <a:cs typeface="+mn-cs"/>
              </a:rPr>
              <a:t>，</a:t>
            </a:r>
            <a:r>
              <a:rPr lang="en-US" altLang="zh-CN" sz="1200" i="0" kern="1200" dirty="0" smtClean="0">
                <a:solidFill>
                  <a:schemeClr val="tx1"/>
                </a:solidFill>
                <a:effectLst/>
                <a:latin typeface="+mn-lt"/>
                <a:ea typeface="+mn-ea"/>
                <a:cs typeface="+mn-cs"/>
              </a:rPr>
              <a:t> metal catalytic</a:t>
            </a:r>
            <a:br>
              <a:rPr lang="en-US" altLang="zh-CN" sz="1200" i="0" kern="1200" dirty="0" smtClean="0">
                <a:solidFill>
                  <a:schemeClr val="tx1"/>
                </a:solidFill>
                <a:effectLst/>
                <a:latin typeface="+mn-lt"/>
                <a:ea typeface="+mn-ea"/>
                <a:cs typeface="+mn-cs"/>
              </a:rPr>
            </a:br>
            <a:r>
              <a:rPr lang="en-US" altLang="zh-CN" sz="1200" i="0" kern="1200" dirty="0" smtClean="0">
                <a:solidFill>
                  <a:schemeClr val="tx1"/>
                </a:solidFill>
                <a:effectLst/>
                <a:latin typeface="+mn-lt"/>
                <a:ea typeface="+mn-ea"/>
                <a:cs typeface="+mn-cs"/>
              </a:rPr>
              <a:t/>
            </a:r>
            <a:br>
              <a:rPr lang="en-US" altLang="zh-CN" sz="1200" i="0" kern="1200" dirty="0" smtClean="0">
                <a:solidFill>
                  <a:schemeClr val="tx1"/>
                </a:solidFill>
                <a:effectLst/>
                <a:latin typeface="+mn-lt"/>
                <a:ea typeface="+mn-ea"/>
                <a:cs typeface="+mn-cs"/>
              </a:rPr>
            </a:br>
            <a:endParaRPr lang="en-US" altLang="zh-CN" dirty="0" smtClean="0"/>
          </a:p>
          <a:p>
            <a:pPr marL="0" marR="0" indent="0" algn="l" defTabSz="897301" rtl="0" eaLnBrk="0" fontAlgn="base" latinLnBrk="0" hangingPunct="0">
              <a:lnSpc>
                <a:spcPct val="100000"/>
              </a:lnSpc>
              <a:spcBef>
                <a:spcPct val="30000"/>
              </a:spcBef>
              <a:spcAft>
                <a:spcPct val="0"/>
              </a:spcAft>
              <a:buClrTx/>
              <a:buSzTx/>
              <a:buFontTx/>
              <a:buNone/>
              <a:tabLst/>
              <a:defRPr/>
            </a:pPr>
            <a:r>
              <a:rPr lang="en-US" altLang="zh-CN" dirty="0" err="1" smtClean="0"/>
              <a:t>Brønsted</a:t>
            </a:r>
            <a:r>
              <a:rPr lang="en-US" altLang="zh-CN" dirty="0" smtClean="0"/>
              <a:t> acids and electrophiles</a:t>
            </a:r>
          </a:p>
          <a:p>
            <a:pPr marL="0" marR="0" indent="0" algn="l" defTabSz="897301" rtl="0" eaLnBrk="0" fontAlgn="base" latinLnBrk="0" hangingPunct="0">
              <a:lnSpc>
                <a:spcPct val="100000"/>
              </a:lnSpc>
              <a:spcBef>
                <a:spcPct val="30000"/>
              </a:spcBef>
              <a:spcAft>
                <a:spcPct val="0"/>
              </a:spcAft>
              <a:buClrTx/>
              <a:buSzTx/>
              <a:buFontTx/>
              <a:buNone/>
              <a:tabLst/>
              <a:defRPr/>
            </a:pPr>
            <a:endParaRPr lang="en-US" altLang="zh-CN" dirty="0" smtClean="0"/>
          </a:p>
          <a:p>
            <a:pPr marL="0" marR="0" indent="0" algn="l" defTabSz="897301" rtl="0" eaLnBrk="0" fontAlgn="base" latinLnBrk="0" hangingPunct="0">
              <a:lnSpc>
                <a:spcPct val="100000"/>
              </a:lnSpc>
              <a:spcBef>
                <a:spcPct val="30000"/>
              </a:spcBef>
              <a:spcAft>
                <a:spcPct val="0"/>
              </a:spcAft>
              <a:buClrTx/>
              <a:buSzTx/>
              <a:buFontTx/>
              <a:buNone/>
              <a:tabLst/>
              <a:defRPr/>
            </a:pPr>
            <a:r>
              <a:rPr lang="en-US" altLang="zh-CN" sz="1200" i="0" kern="1200" dirty="0" smtClean="0">
                <a:solidFill>
                  <a:schemeClr val="tx1"/>
                </a:solidFill>
                <a:effectLst/>
                <a:latin typeface="+mn-lt"/>
                <a:ea typeface="+mn-ea"/>
                <a:cs typeface="+mn-cs"/>
              </a:rPr>
              <a:t>Wolff Rearrangement</a:t>
            </a:r>
            <a:br>
              <a:rPr lang="en-US" altLang="zh-CN" sz="1200" i="0" kern="1200" dirty="0" smtClean="0">
                <a:solidFill>
                  <a:schemeClr val="tx1"/>
                </a:solidFill>
                <a:effectLst/>
                <a:latin typeface="+mn-lt"/>
                <a:ea typeface="+mn-ea"/>
                <a:cs typeface="+mn-cs"/>
              </a:rPr>
            </a:br>
            <a:r>
              <a:rPr lang="en-US" altLang="zh-CN" sz="1200" i="0" kern="1200" dirty="0" err="1" smtClean="0">
                <a:solidFill>
                  <a:schemeClr val="tx1"/>
                </a:solidFill>
                <a:effectLst/>
                <a:latin typeface="+mn-lt"/>
                <a:ea typeface="+mn-ea"/>
                <a:cs typeface="+mn-cs"/>
              </a:rPr>
              <a:t>Cyclopropanation</a:t>
            </a:r>
            <a:r>
              <a:rPr lang="en-US" altLang="zh-CN" sz="1200" i="0" kern="1200" dirty="0" smtClean="0">
                <a:solidFill>
                  <a:schemeClr val="tx1"/>
                </a:solidFill>
                <a:effectLst/>
                <a:latin typeface="+mn-lt"/>
                <a:ea typeface="+mn-ea"/>
                <a:cs typeface="+mn-cs"/>
              </a:rPr>
              <a:t> Reactions</a:t>
            </a:r>
            <a:r>
              <a:rPr lang="zh-CN" altLang="en-US" sz="1200" i="0" kern="1200" dirty="0" smtClean="0">
                <a:solidFill>
                  <a:schemeClr val="tx1"/>
                </a:solidFill>
                <a:effectLst/>
                <a:latin typeface="+mn-lt"/>
                <a:ea typeface="+mn-ea"/>
                <a:cs typeface="+mn-cs"/>
              </a:rPr>
              <a:t>，</a:t>
            </a:r>
            <a:endParaRPr lang="en-US" altLang="zh-CN" sz="1200" i="0" kern="1200" dirty="0" smtClean="0">
              <a:solidFill>
                <a:schemeClr val="tx1"/>
              </a:solidFill>
              <a:effectLst/>
              <a:latin typeface="+mn-lt"/>
              <a:ea typeface="+mn-ea"/>
              <a:cs typeface="+mn-cs"/>
            </a:endParaRPr>
          </a:p>
          <a:p>
            <a:pPr marL="0" marR="0" indent="0" algn="l" defTabSz="897301" rtl="0" eaLnBrk="0" fontAlgn="base" latinLnBrk="0" hangingPunct="0">
              <a:lnSpc>
                <a:spcPct val="100000"/>
              </a:lnSpc>
              <a:spcBef>
                <a:spcPct val="30000"/>
              </a:spcBef>
              <a:spcAft>
                <a:spcPct val="0"/>
              </a:spcAft>
              <a:buClrTx/>
              <a:buSzTx/>
              <a:buFontTx/>
              <a:buNone/>
              <a:tabLst/>
              <a:defRPr/>
            </a:pPr>
            <a:r>
              <a:rPr lang="en-US" altLang="zh-CN" sz="1200" i="0" kern="1200" dirty="0" smtClean="0">
                <a:solidFill>
                  <a:schemeClr val="tx1"/>
                </a:solidFill>
                <a:effectLst/>
                <a:latin typeface="+mn-lt"/>
                <a:ea typeface="+mn-ea"/>
                <a:cs typeface="+mn-cs"/>
              </a:rPr>
              <a:t>C−H Insertion and X-H Insertion</a:t>
            </a:r>
          </a:p>
          <a:p>
            <a:pPr marL="0" marR="0" indent="0" algn="l" defTabSz="897301" rtl="0" eaLnBrk="0" fontAlgn="base" latinLnBrk="0" hangingPunct="0">
              <a:lnSpc>
                <a:spcPct val="100000"/>
              </a:lnSpc>
              <a:spcBef>
                <a:spcPct val="30000"/>
              </a:spcBef>
              <a:spcAft>
                <a:spcPct val="0"/>
              </a:spcAft>
              <a:buClrTx/>
              <a:buSzTx/>
              <a:buFontTx/>
              <a:buNone/>
              <a:tabLst/>
              <a:defRPr/>
            </a:pPr>
            <a:endParaRPr lang="en-US" altLang="zh-CN" sz="1200" i="0" kern="1200" dirty="0" smtClean="0">
              <a:solidFill>
                <a:schemeClr val="tx1"/>
              </a:solidFill>
              <a:effectLst/>
              <a:latin typeface="+mn-lt"/>
              <a:ea typeface="+mn-ea"/>
              <a:cs typeface="+mn-cs"/>
            </a:endParaRPr>
          </a:p>
          <a:p>
            <a:pPr algn="ctr"/>
            <a:r>
              <a:rPr lang="en-US" altLang="zh-CN" dirty="0" smtClean="0"/>
              <a:t>Wolff </a:t>
            </a:r>
            <a:r>
              <a:rPr lang="en-US" altLang="zh-CN" dirty="0" err="1" smtClean="0"/>
              <a:t>rearrangement,Cyclopropanation</a:t>
            </a:r>
            <a:r>
              <a:rPr lang="en-US" altLang="zh-CN" dirty="0" smtClean="0"/>
              <a:t> </a:t>
            </a:r>
            <a:r>
              <a:rPr lang="en-US" altLang="zh-CN" dirty="0" err="1" smtClean="0"/>
              <a:t>reactions,C</a:t>
            </a:r>
            <a:r>
              <a:rPr lang="en-US" altLang="zh-CN" dirty="0" smtClean="0"/>
              <a:t>−H insertion and X-H insertion</a:t>
            </a:r>
            <a:endParaRPr lang="zh-CN" altLang="en-US" dirty="0" smtClean="0"/>
          </a:p>
          <a:p>
            <a:pPr>
              <a:spcBef>
                <a:spcPts val="2400"/>
              </a:spcBef>
              <a:buFont typeface="Wingdings" pitchFamily="2" charset="2"/>
              <a:buChar char="Ø"/>
            </a:pPr>
            <a:endParaRPr lang="zh-CN" altLang="en-US" dirty="0" smtClean="0"/>
          </a:p>
          <a:p>
            <a:pPr marL="0" marR="0" indent="0" algn="l" defTabSz="897301" rtl="0" eaLnBrk="0" fontAlgn="base" latinLnBrk="0" hangingPunct="0">
              <a:lnSpc>
                <a:spcPct val="100000"/>
              </a:lnSpc>
              <a:spcBef>
                <a:spcPct val="30000"/>
              </a:spcBef>
              <a:spcAft>
                <a:spcPct val="0"/>
              </a:spcAft>
              <a:buClrTx/>
              <a:buSzTx/>
              <a:buFontTx/>
              <a:buNone/>
              <a:tabLst/>
              <a:defRPr/>
            </a:pPr>
            <a:r>
              <a:rPr lang="en-US" altLang="zh-CN" sz="1200" i="0" kern="1200" dirty="0" smtClean="0">
                <a:solidFill>
                  <a:schemeClr val="tx1"/>
                </a:solidFill>
                <a:effectLst/>
                <a:latin typeface="+mn-lt"/>
                <a:ea typeface="+mn-ea"/>
                <a:cs typeface="+mn-cs"/>
              </a:rPr>
              <a:t/>
            </a:r>
            <a:br>
              <a:rPr lang="en-US" altLang="zh-CN" sz="1200" i="0" kern="1200" dirty="0" smtClean="0">
                <a:solidFill>
                  <a:schemeClr val="tx1"/>
                </a:solidFill>
                <a:effectLst/>
                <a:latin typeface="+mn-lt"/>
                <a:ea typeface="+mn-ea"/>
                <a:cs typeface="+mn-cs"/>
              </a:rPr>
            </a:br>
            <a:r>
              <a:rPr lang="en-US" altLang="zh-CN" sz="1200" i="0" kern="1200" dirty="0" smtClean="0">
                <a:solidFill>
                  <a:schemeClr val="tx1"/>
                </a:solidFill>
                <a:effectLst/>
                <a:latin typeface="+mn-lt"/>
                <a:ea typeface="+mn-ea"/>
                <a:cs typeface="+mn-cs"/>
              </a:rPr>
              <a:t/>
            </a:r>
            <a:br>
              <a:rPr lang="en-US" altLang="zh-CN" sz="1200" i="0" kern="1200" dirty="0" smtClean="0">
                <a:solidFill>
                  <a:schemeClr val="tx1"/>
                </a:solidFill>
                <a:effectLst/>
                <a:latin typeface="+mn-lt"/>
                <a:ea typeface="+mn-ea"/>
                <a:cs typeface="+mn-cs"/>
              </a:rPr>
            </a:br>
            <a:endParaRPr lang="zh-CN" altLang="en-US" dirty="0" smtClean="0"/>
          </a:p>
          <a:p>
            <a:pPr defTabSz="897301" eaLnBrk="0" fontAlgn="base" hangingPunct="0">
              <a:spcBef>
                <a:spcPct val="30000"/>
              </a:spcBef>
              <a:spcAft>
                <a:spcPct val="0"/>
              </a:spcAft>
              <a:defRPr/>
            </a:pPr>
            <a:endParaRPr lang="en-US" altLang="zh-CN" b="1" dirty="0">
              <a:solidFill>
                <a:schemeClr val="tx1">
                  <a:lumMod val="50000"/>
                </a:schemeClr>
              </a:solidFill>
              <a:latin typeface="Arial" pitchFamily="34" charset="0"/>
              <a:ea typeface="宋体" pitchFamily="2" charset="-122"/>
              <a:cs typeface="Arial" pitchFamily="34" charset="0"/>
            </a:endParaRPr>
          </a:p>
        </p:txBody>
      </p:sp>
      <p:sp>
        <p:nvSpPr>
          <p:cNvPr id="4" name="灯片编号占位符 3"/>
          <p:cNvSpPr>
            <a:spLocks noGrp="1"/>
          </p:cNvSpPr>
          <p:nvPr>
            <p:ph type="sldNum" sz="quarter" idx="10"/>
          </p:nvPr>
        </p:nvSpPr>
        <p:spPr/>
        <p:txBody>
          <a:bodyPr/>
          <a:lstStyle/>
          <a:p>
            <a:pPr>
              <a:defRPr/>
            </a:pPr>
            <a:fld id="{AB4E8446-7872-44EE-9680-EFB396538230}" type="slidenum">
              <a:rPr lang="zh-CN" altLang="en-US" smtClean="0">
                <a:solidFill>
                  <a:prstClr val="black"/>
                </a:solidFill>
              </a:rPr>
              <a:pPr>
                <a:defRPr/>
              </a:pPr>
              <a:t>26</a:t>
            </a:fld>
            <a:endParaRPr lang="en-US" altLang="zh-CN">
              <a:solidFill>
                <a:prstClr val="black"/>
              </a:solidFill>
            </a:endParaRPr>
          </a:p>
        </p:txBody>
      </p:sp>
    </p:spTree>
    <p:extLst>
      <p:ext uri="{BB962C8B-B14F-4D97-AF65-F5344CB8AC3E}">
        <p14:creationId xmlns:p14="http://schemas.microsoft.com/office/powerpoint/2010/main" val="22869069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defTabSz="897301" eaLnBrk="0" fontAlgn="base" hangingPunct="0">
              <a:spcBef>
                <a:spcPct val="30000"/>
              </a:spcBef>
              <a:spcAft>
                <a:spcPct val="0"/>
              </a:spcAft>
              <a:defRPr/>
            </a:pPr>
            <a:endParaRPr lang="en-US" altLang="zh-CN" b="1" dirty="0">
              <a:solidFill>
                <a:schemeClr val="tx1">
                  <a:lumMod val="50000"/>
                </a:schemeClr>
              </a:solidFill>
              <a:latin typeface="Arial" pitchFamily="34" charset="0"/>
              <a:ea typeface="宋体" pitchFamily="2" charset="-122"/>
              <a:cs typeface="Arial" pitchFamily="34" charset="0"/>
            </a:endParaRPr>
          </a:p>
        </p:txBody>
      </p:sp>
      <p:sp>
        <p:nvSpPr>
          <p:cNvPr id="4" name="灯片编号占位符 3"/>
          <p:cNvSpPr>
            <a:spLocks noGrp="1"/>
          </p:cNvSpPr>
          <p:nvPr>
            <p:ph type="sldNum" sz="quarter" idx="10"/>
          </p:nvPr>
        </p:nvSpPr>
        <p:spPr/>
        <p:txBody>
          <a:bodyPr/>
          <a:lstStyle/>
          <a:p>
            <a:pPr>
              <a:defRPr/>
            </a:pPr>
            <a:fld id="{AB4E8446-7872-44EE-9680-EFB396538230}" type="slidenum">
              <a:rPr lang="zh-CN" altLang="en-US" smtClean="0">
                <a:solidFill>
                  <a:prstClr val="black"/>
                </a:solidFill>
              </a:rPr>
              <a:pPr>
                <a:defRPr/>
              </a:pPr>
              <a:t>27</a:t>
            </a:fld>
            <a:endParaRPr lang="en-US" altLang="zh-CN">
              <a:solidFill>
                <a:prstClr val="black"/>
              </a:solidFill>
            </a:endParaRPr>
          </a:p>
        </p:txBody>
      </p:sp>
    </p:spTree>
    <p:extLst>
      <p:ext uri="{BB962C8B-B14F-4D97-AF65-F5344CB8AC3E}">
        <p14:creationId xmlns:p14="http://schemas.microsoft.com/office/powerpoint/2010/main" val="22869069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defTabSz="897301" eaLnBrk="0" fontAlgn="base" hangingPunct="0">
              <a:spcBef>
                <a:spcPct val="30000"/>
              </a:spcBef>
              <a:spcAft>
                <a:spcPct val="0"/>
              </a:spcAft>
              <a:defRPr/>
            </a:pPr>
            <a:endParaRPr lang="en-US" altLang="zh-CN" b="1" dirty="0">
              <a:solidFill>
                <a:schemeClr val="tx1">
                  <a:lumMod val="50000"/>
                </a:schemeClr>
              </a:solidFill>
              <a:latin typeface="Arial" pitchFamily="34" charset="0"/>
              <a:ea typeface="宋体" pitchFamily="2" charset="-122"/>
              <a:cs typeface="Arial" pitchFamily="34" charset="0"/>
            </a:endParaRPr>
          </a:p>
        </p:txBody>
      </p:sp>
      <p:sp>
        <p:nvSpPr>
          <p:cNvPr id="4" name="灯片编号占位符 3"/>
          <p:cNvSpPr>
            <a:spLocks noGrp="1"/>
          </p:cNvSpPr>
          <p:nvPr>
            <p:ph type="sldNum" sz="quarter" idx="10"/>
          </p:nvPr>
        </p:nvSpPr>
        <p:spPr/>
        <p:txBody>
          <a:bodyPr/>
          <a:lstStyle/>
          <a:p>
            <a:pPr>
              <a:defRPr/>
            </a:pPr>
            <a:fld id="{AB4E8446-7872-44EE-9680-EFB396538230}" type="slidenum">
              <a:rPr lang="zh-CN" altLang="en-US" smtClean="0">
                <a:solidFill>
                  <a:prstClr val="black"/>
                </a:solidFill>
              </a:rPr>
              <a:pPr>
                <a:defRPr/>
              </a:pPr>
              <a:t>3</a:t>
            </a:fld>
            <a:endParaRPr lang="en-US" altLang="zh-CN">
              <a:solidFill>
                <a:prstClr val="black"/>
              </a:solidFill>
            </a:endParaRPr>
          </a:p>
        </p:txBody>
      </p:sp>
    </p:spTree>
    <p:extLst>
      <p:ext uri="{BB962C8B-B14F-4D97-AF65-F5344CB8AC3E}">
        <p14:creationId xmlns:p14="http://schemas.microsoft.com/office/powerpoint/2010/main" val="22869069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2400"/>
              </a:spcBef>
              <a:spcAft>
                <a:spcPts val="0"/>
              </a:spcAft>
              <a:buClrTx/>
              <a:buSzTx/>
              <a:buFont typeface="Wingdings" pitchFamily="2" charset="2"/>
              <a:buNone/>
              <a:tabLst/>
              <a:defRPr/>
            </a:pPr>
            <a:r>
              <a:rPr lang="en-US" altLang="zh-CN" sz="1200" kern="1200" dirty="0" smtClean="0">
                <a:latin typeface="Arial" pitchFamily="34" charset="0"/>
                <a:ea typeface="Arial Unicode MS" pitchFamily="34" charset="-122"/>
                <a:cs typeface="Arial" pitchFamily="34" charset="0"/>
              </a:rPr>
              <a:t>Wolff Rearrangement</a:t>
            </a:r>
            <a:r>
              <a:rPr lang="zh-CN" altLang="en-US" sz="1200" kern="1200" dirty="0" smtClean="0">
                <a:latin typeface="Arial" pitchFamily="34" charset="0"/>
                <a:ea typeface="Arial Unicode MS" pitchFamily="34" charset="-122"/>
                <a:cs typeface="Arial" pitchFamily="34" charset="0"/>
              </a:rPr>
              <a:t>是</a:t>
            </a:r>
            <a:r>
              <a:rPr lang="en-US" altLang="zh-CN" sz="1200" kern="1200" dirty="0" smtClean="0">
                <a:latin typeface="Arial" pitchFamily="34" charset="0"/>
                <a:ea typeface="Arial Unicode MS" pitchFamily="34" charset="-122"/>
                <a:cs typeface="Arial" pitchFamily="34" charset="0"/>
              </a:rPr>
              <a:t>a</a:t>
            </a:r>
            <a:r>
              <a:rPr lang="zh-CN" altLang="en-US" sz="1200" kern="1200" dirty="0" smtClean="0">
                <a:latin typeface="Arial" pitchFamily="34" charset="0"/>
                <a:ea typeface="Arial Unicode MS" pitchFamily="34" charset="-122"/>
                <a:cs typeface="Arial" pitchFamily="34" charset="0"/>
              </a:rPr>
              <a:t>重氮羰基化合物在光照加热或者过渡金属的作用下，失去一分子氮气，伴随</a:t>
            </a:r>
            <a:r>
              <a:rPr lang="en-US" altLang="zh-CN" sz="1200" kern="1200" dirty="0" smtClean="0">
                <a:latin typeface="Arial" pitchFamily="34" charset="0"/>
                <a:ea typeface="Arial Unicode MS" pitchFamily="34" charset="-122"/>
                <a:cs typeface="Arial" pitchFamily="34" charset="0"/>
              </a:rPr>
              <a:t>1,2</a:t>
            </a:r>
            <a:r>
              <a:rPr lang="zh-CN" altLang="en-US" sz="1200" kern="1200" dirty="0" smtClean="0">
                <a:latin typeface="Arial" pitchFamily="34" charset="0"/>
                <a:ea typeface="Arial Unicode MS" pitchFamily="34" charset="-122"/>
                <a:cs typeface="Arial" pitchFamily="34" charset="0"/>
              </a:rPr>
              <a:t>重排，形成联烯酮的过程。（此过程是协同的，也有证据表明是分步进行的）</a:t>
            </a:r>
            <a:r>
              <a:rPr lang="en-US" altLang="zh-CN" sz="1200" kern="1200" dirty="0" smtClean="0">
                <a:latin typeface="Arial" pitchFamily="34" charset="0"/>
                <a:ea typeface="Arial Unicode MS" pitchFamily="34" charset="-122"/>
                <a:cs typeface="Arial" pitchFamily="34" charset="0"/>
              </a:rPr>
              <a:t>Wolff</a:t>
            </a:r>
            <a:r>
              <a:rPr lang="zh-CN" altLang="en-US" sz="1200" kern="1200" dirty="0" smtClean="0">
                <a:latin typeface="Arial" pitchFamily="34" charset="0"/>
                <a:ea typeface="Arial Unicode MS" pitchFamily="34" charset="-122"/>
                <a:cs typeface="Arial" pitchFamily="34" charset="0"/>
              </a:rPr>
              <a:t>重排产生的联烯酮中间体，可接受如水醇胺等亲和进攻，形成羧酸衍生物或者经过</a:t>
            </a:r>
            <a:r>
              <a:rPr lang="en-US" altLang="zh-CN" sz="1200" kern="1200" dirty="0" smtClean="0">
                <a:latin typeface="Arial" pitchFamily="34" charset="0"/>
                <a:ea typeface="Arial Unicode MS" pitchFamily="34" charset="-122"/>
                <a:cs typeface="Arial" pitchFamily="34" charset="0"/>
              </a:rPr>
              <a:t>2+2</a:t>
            </a:r>
            <a:r>
              <a:rPr lang="zh-CN" altLang="en-US" sz="1200" kern="1200" dirty="0" smtClean="0">
                <a:latin typeface="Arial" pitchFamily="34" charset="0"/>
                <a:ea typeface="Arial Unicode MS" pitchFamily="34" charset="-122"/>
                <a:cs typeface="Arial" pitchFamily="34" charset="0"/>
              </a:rPr>
              <a:t>环加成反应形成四元环。</a:t>
            </a:r>
            <a:endParaRPr lang="en-US" altLang="zh-CN" sz="1200" kern="1200" dirty="0" smtClean="0">
              <a:latin typeface="Arial" pitchFamily="34" charset="0"/>
              <a:ea typeface="Arial Unicode MS" pitchFamily="34" charset="-122"/>
              <a:cs typeface="Arial" pitchFamily="34" charset="0"/>
            </a:endParaRPr>
          </a:p>
          <a:p>
            <a:pPr eaLnBrk="1" hangingPunct="1">
              <a:spcBef>
                <a:spcPts val="2400"/>
              </a:spcBef>
              <a:buFont typeface="Wingdings" pitchFamily="2" charset="2"/>
              <a:buNone/>
            </a:pPr>
            <a:endParaRPr lang="en-US" altLang="zh-CN" sz="1200" kern="1200" dirty="0">
              <a:latin typeface="Arial" pitchFamily="34" charset="0"/>
              <a:ea typeface="Arial Unicode MS" pitchFamily="34" charset="-122"/>
              <a:cs typeface="Arial" pitchFamily="34" charset="0"/>
            </a:endParaRPr>
          </a:p>
        </p:txBody>
      </p:sp>
      <p:sp>
        <p:nvSpPr>
          <p:cNvPr id="4" name="灯片编号占位符 3"/>
          <p:cNvSpPr>
            <a:spLocks noGrp="1"/>
          </p:cNvSpPr>
          <p:nvPr>
            <p:ph type="sldNum" sz="quarter" idx="10"/>
          </p:nvPr>
        </p:nvSpPr>
        <p:spPr/>
        <p:txBody>
          <a:bodyPr/>
          <a:lstStyle/>
          <a:p>
            <a:pPr>
              <a:defRPr/>
            </a:pPr>
            <a:fld id="{AB4E8446-7872-44EE-9680-EFB396538230}" type="slidenum">
              <a:rPr lang="zh-CN" altLang="en-US" smtClean="0">
                <a:solidFill>
                  <a:prstClr val="black"/>
                </a:solidFill>
              </a:rPr>
              <a:pPr>
                <a:defRPr/>
              </a:pPr>
              <a:t>4</a:t>
            </a:fld>
            <a:endParaRPr lang="en-US" altLang="zh-CN">
              <a:solidFill>
                <a:prstClr val="black"/>
              </a:solidFill>
            </a:endParaRPr>
          </a:p>
        </p:txBody>
      </p:sp>
    </p:spTree>
    <p:extLst>
      <p:ext uri="{BB962C8B-B14F-4D97-AF65-F5344CB8AC3E}">
        <p14:creationId xmlns:p14="http://schemas.microsoft.com/office/powerpoint/2010/main" val="22869069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eaLnBrk="1" hangingPunct="1">
              <a:spcBef>
                <a:spcPts val="2400"/>
              </a:spcBef>
              <a:buFont typeface="Wingdings" pitchFamily="2" charset="2"/>
              <a:buNone/>
            </a:pPr>
            <a:r>
              <a:rPr lang="zh-CN" altLang="en-US" sz="1200" kern="1200" dirty="0" smtClean="0">
                <a:latin typeface="Arial" pitchFamily="34" charset="0"/>
                <a:ea typeface="Arial Unicode MS" pitchFamily="34" charset="-122"/>
                <a:cs typeface="Arial" pitchFamily="34" charset="0"/>
              </a:rPr>
              <a:t>同时所产生的联烯酮能够被分子内的</a:t>
            </a:r>
            <a:r>
              <a:rPr lang="en-US" altLang="zh-CN" sz="1200" kern="1200" dirty="0" smtClean="0">
                <a:latin typeface="Arial" pitchFamily="34" charset="0"/>
                <a:ea typeface="Arial Unicode MS" pitchFamily="34" charset="-122"/>
                <a:cs typeface="Arial" pitchFamily="34" charset="0"/>
              </a:rPr>
              <a:t>C</a:t>
            </a:r>
            <a:r>
              <a:rPr lang="zh-CN" altLang="en-US" sz="1200" kern="1200" dirty="0" smtClean="0">
                <a:latin typeface="Arial" pitchFamily="34" charset="0"/>
                <a:ea typeface="Arial Unicode MS" pitchFamily="34" charset="-122"/>
                <a:cs typeface="Arial" pitchFamily="34" charset="0"/>
              </a:rPr>
              <a:t>亲核试剂和</a:t>
            </a:r>
            <a:r>
              <a:rPr lang="en-US" altLang="zh-CN" sz="1200" kern="1200" dirty="0" smtClean="0">
                <a:latin typeface="Arial" pitchFamily="34" charset="0"/>
                <a:ea typeface="Arial Unicode MS" pitchFamily="34" charset="-122"/>
                <a:cs typeface="Arial" pitchFamily="34" charset="0"/>
              </a:rPr>
              <a:t>N</a:t>
            </a:r>
            <a:r>
              <a:rPr lang="zh-CN" altLang="en-US" sz="1200" kern="1200" dirty="0" smtClean="0">
                <a:latin typeface="Arial" pitchFamily="34" charset="0"/>
                <a:ea typeface="Arial Unicode MS" pitchFamily="34" charset="-122"/>
                <a:cs typeface="Arial" pitchFamily="34" charset="0"/>
              </a:rPr>
              <a:t>亲核试剂进攻，形成环化产物。</a:t>
            </a:r>
            <a:endParaRPr lang="en-US" altLang="zh-CN" sz="1200" kern="1200" dirty="0">
              <a:latin typeface="Arial" pitchFamily="34" charset="0"/>
              <a:ea typeface="Arial Unicode MS" pitchFamily="34" charset="-122"/>
              <a:cs typeface="Arial" pitchFamily="34" charset="0"/>
            </a:endParaRPr>
          </a:p>
        </p:txBody>
      </p:sp>
      <p:sp>
        <p:nvSpPr>
          <p:cNvPr id="4" name="灯片编号占位符 3"/>
          <p:cNvSpPr>
            <a:spLocks noGrp="1"/>
          </p:cNvSpPr>
          <p:nvPr>
            <p:ph type="sldNum" sz="quarter" idx="10"/>
          </p:nvPr>
        </p:nvSpPr>
        <p:spPr/>
        <p:txBody>
          <a:bodyPr/>
          <a:lstStyle/>
          <a:p>
            <a:pPr>
              <a:defRPr/>
            </a:pPr>
            <a:fld id="{AB4E8446-7872-44EE-9680-EFB396538230}" type="slidenum">
              <a:rPr lang="zh-CN" altLang="en-US" smtClean="0">
                <a:solidFill>
                  <a:prstClr val="black"/>
                </a:solidFill>
              </a:rPr>
              <a:pPr>
                <a:defRPr/>
              </a:pPr>
              <a:t>5</a:t>
            </a:fld>
            <a:endParaRPr lang="en-US" altLang="zh-CN">
              <a:solidFill>
                <a:prstClr val="black"/>
              </a:solidFill>
            </a:endParaRPr>
          </a:p>
        </p:txBody>
      </p:sp>
    </p:spTree>
    <p:extLst>
      <p:ext uri="{BB962C8B-B14F-4D97-AF65-F5344CB8AC3E}">
        <p14:creationId xmlns:p14="http://schemas.microsoft.com/office/powerpoint/2010/main" val="22869069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eaLnBrk="1" hangingPunct="1">
              <a:spcBef>
                <a:spcPts val="2400"/>
              </a:spcBef>
              <a:buFont typeface="Wingdings" pitchFamily="2" charset="2"/>
              <a:buNone/>
            </a:pPr>
            <a:r>
              <a:rPr lang="en-US" altLang="zh-CN" sz="1200" kern="1200" dirty="0" smtClean="0">
                <a:latin typeface="Arial" pitchFamily="34" charset="0"/>
                <a:ea typeface="Arial Unicode MS" pitchFamily="34" charset="-122"/>
                <a:cs typeface="Arial" pitchFamily="34" charset="0"/>
              </a:rPr>
              <a:t>Wolff Rearrangement</a:t>
            </a:r>
            <a:r>
              <a:rPr lang="zh-CN" altLang="en-US" sz="1200" kern="1200" dirty="0" smtClean="0">
                <a:latin typeface="Arial" pitchFamily="34" charset="0"/>
                <a:ea typeface="Arial Unicode MS" pitchFamily="34" charset="-122"/>
                <a:cs typeface="Arial" pitchFamily="34" charset="0"/>
              </a:rPr>
              <a:t>是</a:t>
            </a:r>
            <a:r>
              <a:rPr lang="en-US" altLang="zh-CN" sz="1200" kern="1200" dirty="0" smtClean="0">
                <a:latin typeface="Arial" pitchFamily="34" charset="0"/>
                <a:ea typeface="Arial Unicode MS" pitchFamily="34" charset="-122"/>
                <a:cs typeface="Arial" pitchFamily="34" charset="0"/>
              </a:rPr>
              <a:t>a</a:t>
            </a:r>
            <a:r>
              <a:rPr lang="zh-CN" altLang="en-US" sz="1200" kern="1200" dirty="0" smtClean="0">
                <a:latin typeface="Arial" pitchFamily="34" charset="0"/>
                <a:ea typeface="Arial Unicode MS" pitchFamily="34" charset="-122"/>
                <a:cs typeface="Arial" pitchFamily="34" charset="0"/>
              </a:rPr>
              <a:t>重氮羰基化合物在光照加热或者过渡金属的作用下，失去一分子氮气，伴随</a:t>
            </a:r>
            <a:r>
              <a:rPr lang="en-US" altLang="zh-CN" sz="1200" kern="1200" dirty="0" smtClean="0">
                <a:latin typeface="Arial" pitchFamily="34" charset="0"/>
                <a:ea typeface="Arial Unicode MS" pitchFamily="34" charset="-122"/>
                <a:cs typeface="Arial" pitchFamily="34" charset="0"/>
              </a:rPr>
              <a:t>1,2</a:t>
            </a:r>
            <a:r>
              <a:rPr lang="zh-CN" altLang="en-US" sz="1200" kern="1200" dirty="0" smtClean="0">
                <a:latin typeface="Arial" pitchFamily="34" charset="0"/>
                <a:ea typeface="Arial Unicode MS" pitchFamily="34" charset="-122"/>
                <a:cs typeface="Arial" pitchFamily="34" charset="0"/>
              </a:rPr>
              <a:t>重排，形成联烯酮的过程。（此过程是协同的，也有证据表明是分步进行的）</a:t>
            </a:r>
            <a:endParaRPr lang="en-US" altLang="zh-CN" sz="1200" kern="1200" dirty="0">
              <a:latin typeface="Arial" pitchFamily="34" charset="0"/>
              <a:ea typeface="Arial Unicode MS" pitchFamily="34" charset="-122"/>
              <a:cs typeface="Arial" pitchFamily="34" charset="0"/>
            </a:endParaRPr>
          </a:p>
        </p:txBody>
      </p:sp>
      <p:sp>
        <p:nvSpPr>
          <p:cNvPr id="4" name="灯片编号占位符 3"/>
          <p:cNvSpPr>
            <a:spLocks noGrp="1"/>
          </p:cNvSpPr>
          <p:nvPr>
            <p:ph type="sldNum" sz="quarter" idx="10"/>
          </p:nvPr>
        </p:nvSpPr>
        <p:spPr/>
        <p:txBody>
          <a:bodyPr/>
          <a:lstStyle/>
          <a:p>
            <a:pPr>
              <a:defRPr/>
            </a:pPr>
            <a:fld id="{AB4E8446-7872-44EE-9680-EFB396538230}" type="slidenum">
              <a:rPr lang="zh-CN" altLang="en-US" smtClean="0">
                <a:solidFill>
                  <a:prstClr val="black"/>
                </a:solidFill>
              </a:rPr>
              <a:pPr>
                <a:defRPr/>
              </a:pPr>
              <a:t>6</a:t>
            </a:fld>
            <a:endParaRPr lang="en-US" altLang="zh-CN">
              <a:solidFill>
                <a:prstClr val="black"/>
              </a:solidFill>
            </a:endParaRPr>
          </a:p>
        </p:txBody>
      </p:sp>
    </p:spTree>
    <p:extLst>
      <p:ext uri="{BB962C8B-B14F-4D97-AF65-F5344CB8AC3E}">
        <p14:creationId xmlns:p14="http://schemas.microsoft.com/office/powerpoint/2010/main" val="22869069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2400"/>
              </a:spcBef>
              <a:spcAft>
                <a:spcPts val="0"/>
              </a:spcAft>
              <a:buClrTx/>
              <a:buSzTx/>
              <a:buFont typeface="Wingdings" pitchFamily="2" charset="2"/>
              <a:buNone/>
              <a:tabLst/>
              <a:defRPr/>
            </a:pPr>
            <a:r>
              <a:rPr lang="zh-CN" altLang="en-US" sz="1200" kern="1200" dirty="0" smtClean="0">
                <a:latin typeface="Arial" pitchFamily="34" charset="0"/>
                <a:ea typeface="Arial Unicode MS" pitchFamily="34" charset="-122"/>
                <a:cs typeface="Arial" pitchFamily="34" charset="0"/>
              </a:rPr>
              <a:t>光解作用对于缩环反应是非常重要的。如该文献指出在冷冻氩气的条件下，先形成碳卡宾然后</a:t>
            </a:r>
            <a:r>
              <a:rPr lang="en-US" altLang="zh-CN" sz="1200" kern="1200" dirty="0" err="1" smtClean="0">
                <a:latin typeface="Arial" pitchFamily="34" charset="0"/>
                <a:ea typeface="Arial Unicode MS" pitchFamily="34" charset="-122"/>
                <a:cs typeface="Arial" pitchFamily="34" charset="0"/>
              </a:rPr>
              <a:t>wolff</a:t>
            </a:r>
            <a:r>
              <a:rPr lang="zh-CN" altLang="en-US" sz="1200" kern="1200" dirty="0" smtClean="0">
                <a:latin typeface="Arial" pitchFamily="34" charset="0"/>
                <a:ea typeface="Arial Unicode MS" pitchFamily="34" charset="-122"/>
                <a:cs typeface="Arial" pitchFamily="34" charset="0"/>
              </a:rPr>
              <a:t>重排，得到缩环产物。如果在甲醇中反应，得到甲氧基取代的产物及其还原产物。如果在环己烷中反应，得到环己基取代的产物。</a:t>
            </a:r>
            <a:endParaRPr lang="en-US" altLang="zh-CN" sz="1200" kern="1200" dirty="0">
              <a:latin typeface="Arial" pitchFamily="34" charset="0"/>
              <a:ea typeface="Arial Unicode MS" pitchFamily="34" charset="-122"/>
              <a:cs typeface="Arial" pitchFamily="34" charset="0"/>
            </a:endParaRPr>
          </a:p>
        </p:txBody>
      </p:sp>
      <p:sp>
        <p:nvSpPr>
          <p:cNvPr id="4" name="灯片编号占位符 3"/>
          <p:cNvSpPr>
            <a:spLocks noGrp="1"/>
          </p:cNvSpPr>
          <p:nvPr>
            <p:ph type="sldNum" sz="quarter" idx="10"/>
          </p:nvPr>
        </p:nvSpPr>
        <p:spPr/>
        <p:txBody>
          <a:bodyPr/>
          <a:lstStyle/>
          <a:p>
            <a:pPr>
              <a:defRPr/>
            </a:pPr>
            <a:fld id="{AB4E8446-7872-44EE-9680-EFB396538230}" type="slidenum">
              <a:rPr lang="zh-CN" altLang="en-US" smtClean="0">
                <a:solidFill>
                  <a:prstClr val="black"/>
                </a:solidFill>
              </a:rPr>
              <a:pPr>
                <a:defRPr/>
              </a:pPr>
              <a:t>7</a:t>
            </a:fld>
            <a:endParaRPr lang="en-US" altLang="zh-CN">
              <a:solidFill>
                <a:prstClr val="black"/>
              </a:solidFill>
            </a:endParaRPr>
          </a:p>
        </p:txBody>
      </p:sp>
    </p:spTree>
    <p:extLst>
      <p:ext uri="{BB962C8B-B14F-4D97-AF65-F5344CB8AC3E}">
        <p14:creationId xmlns:p14="http://schemas.microsoft.com/office/powerpoint/2010/main" val="22869069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eaLnBrk="1" hangingPunct="1">
              <a:spcBef>
                <a:spcPts val="2400"/>
              </a:spcBef>
              <a:buFont typeface="Wingdings" pitchFamily="2" charset="2"/>
              <a:buNone/>
            </a:pPr>
            <a:r>
              <a:rPr lang="zh-CN" altLang="en-US" sz="1200" kern="1200" dirty="0" smtClean="0">
                <a:latin typeface="Arial" pitchFamily="34" charset="0"/>
                <a:ea typeface="Arial Unicode MS" pitchFamily="34" charset="-122"/>
                <a:cs typeface="Arial" pitchFamily="34" charset="0"/>
              </a:rPr>
              <a:t>卡宾对烯烃的亲电进攻</a:t>
            </a:r>
            <a:r>
              <a:rPr lang="en-US" altLang="zh-CN" sz="1200" kern="1200" dirty="0" smtClean="0">
                <a:latin typeface="Arial" pitchFamily="34" charset="0"/>
                <a:ea typeface="Arial Unicode MS" pitchFamily="34" charset="-122"/>
                <a:cs typeface="Arial" pitchFamily="34" charset="0"/>
              </a:rPr>
              <a:t> </a:t>
            </a:r>
            <a:r>
              <a:rPr lang="en-US" altLang="zh-CN" sz="1200" i="0" kern="1200" dirty="0" smtClean="0">
                <a:solidFill>
                  <a:schemeClr val="tx1"/>
                </a:solidFill>
                <a:effectLst/>
                <a:latin typeface="+mn-lt"/>
                <a:ea typeface="+mn-ea"/>
                <a:cs typeface="+mn-cs"/>
              </a:rPr>
              <a:t>normal </a:t>
            </a:r>
            <a:r>
              <a:rPr lang="en-US" altLang="zh-CN" sz="1200" i="0" kern="1200" dirty="0" err="1" smtClean="0">
                <a:solidFill>
                  <a:schemeClr val="tx1"/>
                </a:solidFill>
                <a:effectLst/>
                <a:latin typeface="+mn-lt"/>
                <a:ea typeface="+mn-ea"/>
                <a:cs typeface="+mn-cs"/>
              </a:rPr>
              <a:t>cyclopropanation</a:t>
            </a:r>
            <a:r>
              <a:rPr lang="en-US" altLang="zh-CN" sz="1200" i="0" kern="1200" dirty="0" smtClean="0">
                <a:solidFill>
                  <a:schemeClr val="tx1"/>
                </a:solidFill>
                <a:effectLst/>
                <a:latin typeface="+mn-lt"/>
                <a:ea typeface="+mn-ea"/>
                <a:cs typeface="+mn-cs"/>
              </a:rPr>
              <a:t> of electron rich</a:t>
            </a:r>
            <a:br>
              <a:rPr lang="en-US" altLang="zh-CN" sz="1200" i="0" kern="1200" dirty="0" smtClean="0">
                <a:solidFill>
                  <a:schemeClr val="tx1"/>
                </a:solidFill>
                <a:effectLst/>
                <a:latin typeface="+mn-lt"/>
                <a:ea typeface="+mn-ea"/>
                <a:cs typeface="+mn-cs"/>
              </a:rPr>
            </a:br>
            <a:r>
              <a:rPr lang="en-US" altLang="zh-CN" sz="1200" i="0" kern="1200" dirty="0" smtClean="0">
                <a:solidFill>
                  <a:schemeClr val="tx1"/>
                </a:solidFill>
                <a:effectLst/>
                <a:latin typeface="+mn-lt"/>
                <a:ea typeface="+mn-ea"/>
                <a:cs typeface="+mn-cs"/>
              </a:rPr>
              <a:t>alkenes, in which it is believed the reaction is initiated by an</a:t>
            </a:r>
            <a:br>
              <a:rPr lang="en-US" altLang="zh-CN" sz="1200" i="0" kern="1200" dirty="0" smtClean="0">
                <a:solidFill>
                  <a:schemeClr val="tx1"/>
                </a:solidFill>
                <a:effectLst/>
                <a:latin typeface="+mn-lt"/>
                <a:ea typeface="+mn-ea"/>
                <a:cs typeface="+mn-cs"/>
              </a:rPr>
            </a:br>
            <a:r>
              <a:rPr lang="en-US" altLang="zh-CN" sz="1200" i="0" kern="1200" dirty="0" smtClean="0">
                <a:solidFill>
                  <a:schemeClr val="tx1"/>
                </a:solidFill>
                <a:effectLst/>
                <a:latin typeface="+mn-lt"/>
                <a:ea typeface="+mn-ea"/>
                <a:cs typeface="+mn-cs"/>
              </a:rPr>
              <a:t>electrophilic attack by the </a:t>
            </a:r>
            <a:r>
              <a:rPr lang="en-US" altLang="zh-CN" sz="1200" i="0" kern="1200" dirty="0" err="1" smtClean="0">
                <a:solidFill>
                  <a:schemeClr val="tx1"/>
                </a:solidFill>
                <a:effectLst/>
                <a:latin typeface="+mn-lt"/>
                <a:ea typeface="+mn-ea"/>
                <a:cs typeface="+mn-cs"/>
              </a:rPr>
              <a:t>carbenoid</a:t>
            </a:r>
            <a:r>
              <a:rPr lang="en-US" altLang="zh-CN" sz="1200" i="0" kern="1200" dirty="0" smtClean="0">
                <a:solidFill>
                  <a:schemeClr val="tx1"/>
                </a:solidFill>
                <a:effectLst/>
                <a:latin typeface="+mn-lt"/>
                <a:ea typeface="+mn-ea"/>
                <a:cs typeface="+mn-cs"/>
              </a:rPr>
              <a:t> on the alkene</a:t>
            </a:r>
            <a:br>
              <a:rPr lang="en-US" altLang="zh-CN" sz="1200" i="0" kern="1200" dirty="0" smtClean="0">
                <a:solidFill>
                  <a:schemeClr val="tx1"/>
                </a:solidFill>
                <a:effectLst/>
                <a:latin typeface="+mn-lt"/>
                <a:ea typeface="+mn-ea"/>
                <a:cs typeface="+mn-cs"/>
              </a:rPr>
            </a:br>
            <a:endParaRPr lang="en-US" altLang="zh-CN" sz="1200" kern="1200" dirty="0">
              <a:latin typeface="Arial" pitchFamily="34" charset="0"/>
              <a:ea typeface="Arial Unicode MS" pitchFamily="34" charset="-122"/>
              <a:cs typeface="Arial" pitchFamily="34" charset="0"/>
            </a:endParaRPr>
          </a:p>
        </p:txBody>
      </p:sp>
      <p:sp>
        <p:nvSpPr>
          <p:cNvPr id="4" name="灯片编号占位符 3"/>
          <p:cNvSpPr>
            <a:spLocks noGrp="1"/>
          </p:cNvSpPr>
          <p:nvPr>
            <p:ph type="sldNum" sz="quarter" idx="10"/>
          </p:nvPr>
        </p:nvSpPr>
        <p:spPr/>
        <p:txBody>
          <a:bodyPr/>
          <a:lstStyle/>
          <a:p>
            <a:pPr>
              <a:defRPr/>
            </a:pPr>
            <a:fld id="{AB4E8446-7872-44EE-9680-EFB396538230}" type="slidenum">
              <a:rPr lang="zh-CN" altLang="en-US" smtClean="0">
                <a:solidFill>
                  <a:prstClr val="black"/>
                </a:solidFill>
              </a:rPr>
              <a:pPr>
                <a:defRPr/>
              </a:pPr>
              <a:t>8</a:t>
            </a:fld>
            <a:endParaRPr lang="en-US" altLang="zh-CN">
              <a:solidFill>
                <a:prstClr val="black"/>
              </a:solidFill>
            </a:endParaRPr>
          </a:p>
        </p:txBody>
      </p:sp>
    </p:spTree>
    <p:extLst>
      <p:ext uri="{BB962C8B-B14F-4D97-AF65-F5344CB8AC3E}">
        <p14:creationId xmlns:p14="http://schemas.microsoft.com/office/powerpoint/2010/main" val="22869069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2400"/>
              </a:spcBef>
              <a:spcAft>
                <a:spcPts val="0"/>
              </a:spcAft>
              <a:buClrTx/>
              <a:buSzTx/>
              <a:buFont typeface="Wingdings" pitchFamily="2" charset="2"/>
              <a:buNone/>
              <a:tabLst/>
              <a:defRPr/>
            </a:pPr>
            <a:r>
              <a:rPr lang="zh-CN" altLang="en-US" sz="1200" kern="1200" dirty="0" smtClean="0">
                <a:latin typeface="Arial" pitchFamily="34" charset="0"/>
                <a:ea typeface="Arial Unicode MS" pitchFamily="34" charset="-122"/>
                <a:cs typeface="Arial" pitchFamily="34" charset="0"/>
              </a:rPr>
              <a:t>芳香底物的环加成反应被认为是包含</a:t>
            </a:r>
            <a:r>
              <a:rPr lang="en-US" altLang="zh-CN" sz="1200" kern="1200" dirty="0" smtClean="0">
                <a:latin typeface="Arial" pitchFamily="34" charset="0"/>
                <a:ea typeface="Arial Unicode MS" pitchFamily="34" charset="-122"/>
                <a:cs typeface="Arial" pitchFamily="34" charset="0"/>
              </a:rPr>
              <a:t>a</a:t>
            </a:r>
            <a:r>
              <a:rPr lang="zh-CN" altLang="en-US" sz="1200" kern="1200" dirty="0" smtClean="0">
                <a:latin typeface="Arial" pitchFamily="34" charset="0"/>
                <a:ea typeface="Arial Unicode MS" pitchFamily="34" charset="-122"/>
                <a:cs typeface="Arial" pitchFamily="34" charset="0"/>
              </a:rPr>
              <a:t>酮卡宾或者金属卡宾的苯环型双键的环丙烷化过程。</a:t>
            </a:r>
            <a:endParaRPr lang="en-US" altLang="zh-CN" sz="1200" kern="1200" dirty="0" smtClean="0">
              <a:latin typeface="Arial" pitchFamily="34" charset="0"/>
              <a:ea typeface="Arial Unicode MS" pitchFamily="34" charset="-122"/>
              <a:cs typeface="Arial" pitchFamily="34" charset="0"/>
            </a:endParaRPr>
          </a:p>
          <a:p>
            <a:pPr marL="0" marR="0" indent="0" algn="l" defTabSz="914400" rtl="0" eaLnBrk="1" fontAlgn="auto" latinLnBrk="0" hangingPunct="1">
              <a:lnSpc>
                <a:spcPct val="100000"/>
              </a:lnSpc>
              <a:spcBef>
                <a:spcPts val="2400"/>
              </a:spcBef>
              <a:spcAft>
                <a:spcPts val="0"/>
              </a:spcAft>
              <a:buClrTx/>
              <a:buSzTx/>
              <a:buFont typeface="Wingdings" pitchFamily="2" charset="2"/>
              <a:buNone/>
              <a:tabLst/>
              <a:defRPr/>
            </a:pPr>
            <a:r>
              <a:rPr lang="zh-CN" altLang="en-US" sz="1200" kern="1200" dirty="0" smtClean="0">
                <a:latin typeface="Arial" pitchFamily="34" charset="0"/>
                <a:ea typeface="Arial Unicode MS" pitchFamily="34" charset="-122"/>
                <a:cs typeface="Arial" pitchFamily="34" charset="0"/>
              </a:rPr>
              <a:t>如果苯环上含有卤素等取代基，环加成的产物与苯环上取代基的位置与电性都有关系，总的来说原位产生的金属卡宾的碳原子是高度亲电的，环加成喜欢更亲核的位点，即远离卤素取代的位点。</a:t>
            </a:r>
            <a:r>
              <a:rPr lang="nn-NO" altLang="zh-CN" sz="1200" i="0" kern="1200" dirty="0" smtClean="0">
                <a:solidFill>
                  <a:schemeClr val="tx1"/>
                </a:solidFill>
                <a:effectLst/>
                <a:latin typeface="+mn-lt"/>
                <a:ea typeface="+mn-ea"/>
                <a:cs typeface="+mn-cs"/>
              </a:rPr>
              <a:t> </a:t>
            </a:r>
            <a:br>
              <a:rPr lang="nn-NO" altLang="zh-CN" sz="1200" i="0" kern="1200" dirty="0" smtClean="0">
                <a:solidFill>
                  <a:schemeClr val="tx1"/>
                </a:solidFill>
                <a:effectLst/>
                <a:latin typeface="+mn-lt"/>
                <a:ea typeface="+mn-ea"/>
                <a:cs typeface="+mn-cs"/>
              </a:rPr>
            </a:br>
            <a:endParaRPr lang="en-US" altLang="zh-CN" sz="1200" kern="1200" dirty="0">
              <a:latin typeface="Arial" pitchFamily="34" charset="0"/>
              <a:ea typeface="Arial Unicode MS" pitchFamily="34" charset="-122"/>
              <a:cs typeface="Arial" pitchFamily="34" charset="0"/>
            </a:endParaRPr>
          </a:p>
        </p:txBody>
      </p:sp>
      <p:sp>
        <p:nvSpPr>
          <p:cNvPr id="4" name="灯片编号占位符 3"/>
          <p:cNvSpPr>
            <a:spLocks noGrp="1"/>
          </p:cNvSpPr>
          <p:nvPr>
            <p:ph type="sldNum" sz="quarter" idx="10"/>
          </p:nvPr>
        </p:nvSpPr>
        <p:spPr/>
        <p:txBody>
          <a:bodyPr/>
          <a:lstStyle/>
          <a:p>
            <a:pPr>
              <a:defRPr/>
            </a:pPr>
            <a:fld id="{AB4E8446-7872-44EE-9680-EFB396538230}" type="slidenum">
              <a:rPr lang="zh-CN" altLang="en-US" smtClean="0">
                <a:solidFill>
                  <a:prstClr val="black"/>
                </a:solidFill>
              </a:rPr>
              <a:pPr>
                <a:defRPr/>
              </a:pPr>
              <a:t>9</a:t>
            </a:fld>
            <a:endParaRPr lang="en-US" altLang="zh-CN">
              <a:solidFill>
                <a:prstClr val="black"/>
              </a:solidFill>
            </a:endParaRPr>
          </a:p>
        </p:txBody>
      </p:sp>
    </p:spTree>
    <p:extLst>
      <p:ext uri="{BB962C8B-B14F-4D97-AF65-F5344CB8AC3E}">
        <p14:creationId xmlns:p14="http://schemas.microsoft.com/office/powerpoint/2010/main" val="22869069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2015/11/17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2015/11/17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2015/11/17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Rectangle 18"/>
          <p:cNvSpPr>
            <a:spLocks noChangeArrowheads="1"/>
          </p:cNvSpPr>
          <p:nvPr userDrawn="1"/>
        </p:nvSpPr>
        <p:spPr bwMode="ltGray">
          <a:xfrm>
            <a:off x="0" y="6611938"/>
            <a:ext cx="9144000" cy="260350"/>
          </a:xfrm>
          <a:prstGeom prst="rect">
            <a:avLst/>
          </a:prstGeom>
          <a:solidFill>
            <a:schemeClr val="accent2"/>
          </a:solidFill>
          <a:ln w="9525">
            <a:noFill/>
            <a:miter lim="800000"/>
            <a:headEnd/>
            <a:tailEnd/>
          </a:ln>
          <a:effectLst/>
        </p:spPr>
        <p:txBody>
          <a:bodyPr wrap="none" anchor="ctr"/>
          <a:lstStyle/>
          <a:p>
            <a:pPr fontAlgn="base">
              <a:spcBef>
                <a:spcPct val="0"/>
              </a:spcBef>
              <a:spcAft>
                <a:spcPct val="0"/>
              </a:spcAft>
              <a:defRPr/>
            </a:pPr>
            <a:endParaRPr lang="zh-CN" altLang="en-US">
              <a:solidFill>
                <a:srgbClr val="163794"/>
              </a:solidFill>
              <a:ea typeface="宋体" pitchFamily="2" charset="-122"/>
            </a:endParaRPr>
          </a:p>
        </p:txBody>
      </p:sp>
      <p:sp>
        <p:nvSpPr>
          <p:cNvPr id="5" name="Rectangle 6"/>
          <p:cNvSpPr>
            <a:spLocks noGrp="1" noChangeArrowheads="1"/>
          </p:cNvSpPr>
          <p:nvPr>
            <p:ph type="sldNum" sz="quarter" idx="4"/>
          </p:nvPr>
        </p:nvSpPr>
        <p:spPr>
          <a:xfrm>
            <a:off x="6705600" y="6537325"/>
            <a:ext cx="2133600" cy="320675"/>
          </a:xfrm>
          <a:prstGeom prst="rect">
            <a:avLst/>
          </a:prstGeom>
        </p:spPr>
        <p:txBody>
          <a:bodyPr/>
          <a:lstStyle>
            <a:lvl1pPr algn="r">
              <a:defRPr sz="1200"/>
            </a:lvl1pPr>
          </a:lstStyle>
          <a:p>
            <a:pPr>
              <a:defRPr/>
            </a:pPr>
            <a:r>
              <a:rPr lang="en-US" altLang="zh-CN" dirty="0" smtClean="0">
                <a:solidFill>
                  <a:srgbClr val="163794"/>
                </a:solidFill>
              </a:rPr>
              <a:t>                     </a:t>
            </a:r>
            <a:fld id="{FD8B4594-D84E-4E61-B1EC-0B8C6B99489C}" type="slidenum">
              <a:rPr lang="en-US" altLang="zh-CN" smtClean="0">
                <a:solidFill>
                  <a:srgbClr val="163794"/>
                </a:solidFill>
              </a:rPr>
              <a:pPr>
                <a:defRPr/>
              </a:pPr>
              <a:t>‹#›</a:t>
            </a:fld>
            <a:endParaRPr lang="en-US" altLang="zh-CN" dirty="0">
              <a:solidFill>
                <a:srgbClr val="163794"/>
              </a:solidFill>
            </a:endParaRPr>
          </a:p>
        </p:txBody>
      </p:sp>
    </p:spTree>
    <p:extLst>
      <p:ext uri="{BB962C8B-B14F-4D97-AF65-F5344CB8AC3E}">
        <p14:creationId xmlns:p14="http://schemas.microsoft.com/office/powerpoint/2010/main" val="151761972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1"/>
          </p:nvPr>
        </p:nvSpPr>
        <p:spPr/>
        <p:txBody>
          <a:bodyPr/>
          <a:lstStyle>
            <a:lvl1pPr>
              <a:defRPr/>
            </a:lvl1pPr>
          </a:lstStyle>
          <a:p>
            <a:pPr>
              <a:defRPr/>
            </a:pPr>
            <a:endParaRPr lang="en-US" altLang="zh-CN">
              <a:solidFill>
                <a:srgbClr val="FFFFFF"/>
              </a:solidFill>
            </a:endParaRPr>
          </a:p>
        </p:txBody>
      </p:sp>
      <p:sp>
        <p:nvSpPr>
          <p:cNvPr id="7" name="Rectangle 6"/>
          <p:cNvSpPr>
            <a:spLocks noGrp="1" noChangeArrowheads="1"/>
          </p:cNvSpPr>
          <p:nvPr>
            <p:ph type="sldNum" sz="quarter" idx="4"/>
          </p:nvPr>
        </p:nvSpPr>
        <p:spPr>
          <a:xfrm>
            <a:off x="6705600" y="6537325"/>
            <a:ext cx="2133600" cy="320675"/>
          </a:xfrm>
          <a:prstGeom prst="rect">
            <a:avLst/>
          </a:prstGeom>
        </p:spPr>
        <p:txBody>
          <a:bodyPr/>
          <a:lstStyle>
            <a:lvl1pPr algn="r">
              <a:defRPr b="1">
                <a:latin typeface="Times New Roman" pitchFamily="18" charset="0"/>
                <a:cs typeface="Times New Roman" pitchFamily="18" charset="0"/>
              </a:defRPr>
            </a:lvl1pPr>
          </a:lstStyle>
          <a:p>
            <a:pPr>
              <a:defRPr/>
            </a:pPr>
            <a:r>
              <a:rPr lang="en-US" altLang="zh-CN" dirty="0" smtClean="0">
                <a:solidFill>
                  <a:srgbClr val="163794"/>
                </a:solidFill>
              </a:rPr>
              <a:t>                     </a:t>
            </a:r>
            <a:fld id="{FD8B4594-D84E-4E61-B1EC-0B8C6B99489C}" type="slidenum">
              <a:rPr lang="en-US" altLang="zh-CN" sz="1200" smtClean="0">
                <a:solidFill>
                  <a:srgbClr val="163794"/>
                </a:solidFill>
              </a:rPr>
              <a:pPr>
                <a:defRPr/>
              </a:pPr>
              <a:t>‹#›</a:t>
            </a:fld>
            <a:endParaRPr lang="en-US" altLang="zh-CN" dirty="0">
              <a:solidFill>
                <a:srgbClr val="163794"/>
              </a:solidFill>
            </a:endParaRPr>
          </a:p>
        </p:txBody>
      </p:sp>
    </p:spTree>
    <p:extLst>
      <p:ext uri="{BB962C8B-B14F-4D97-AF65-F5344CB8AC3E}">
        <p14:creationId xmlns:p14="http://schemas.microsoft.com/office/powerpoint/2010/main" val="408363556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152525"/>
            <a:ext cx="4038600" cy="5248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152525"/>
            <a:ext cx="4038600" cy="5248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Rectangle 4"/>
          <p:cNvSpPr>
            <a:spLocks noGrp="1" noChangeArrowheads="1"/>
          </p:cNvSpPr>
          <p:nvPr>
            <p:ph type="dt" sz="half" idx="11"/>
          </p:nvPr>
        </p:nvSpPr>
        <p:spPr>
          <a:ln/>
        </p:spPr>
        <p:txBody>
          <a:bodyPr/>
          <a:lstStyle>
            <a:lvl1pPr>
              <a:defRPr/>
            </a:lvl1pPr>
          </a:lstStyle>
          <a:p>
            <a:pPr>
              <a:defRPr/>
            </a:pPr>
            <a:endParaRPr lang="en-US" altLang="zh-CN">
              <a:solidFill>
                <a:srgbClr val="FFFFFF"/>
              </a:solidFill>
            </a:endParaRPr>
          </a:p>
        </p:txBody>
      </p:sp>
      <p:sp>
        <p:nvSpPr>
          <p:cNvPr id="8" name="Rectangle 6"/>
          <p:cNvSpPr>
            <a:spLocks noGrp="1" noChangeArrowheads="1"/>
          </p:cNvSpPr>
          <p:nvPr>
            <p:ph type="sldNum" sz="quarter" idx="4"/>
          </p:nvPr>
        </p:nvSpPr>
        <p:spPr>
          <a:xfrm>
            <a:off x="6705600" y="6537325"/>
            <a:ext cx="2133600" cy="320675"/>
          </a:xfrm>
          <a:prstGeom prst="rect">
            <a:avLst/>
          </a:prstGeom>
        </p:spPr>
        <p:txBody>
          <a:bodyPr/>
          <a:lstStyle>
            <a:lvl1pPr algn="r">
              <a:defRPr/>
            </a:lvl1pPr>
          </a:lstStyle>
          <a:p>
            <a:pPr>
              <a:defRPr/>
            </a:pPr>
            <a:r>
              <a:rPr lang="en-US" altLang="zh-CN" smtClean="0">
                <a:solidFill>
                  <a:srgbClr val="163794"/>
                </a:solidFill>
              </a:rPr>
              <a:t>                     </a:t>
            </a:r>
            <a:fld id="{FD8B4594-D84E-4E61-B1EC-0B8C6B99489C}" type="slidenum">
              <a:rPr lang="en-US" altLang="zh-CN" smtClean="0">
                <a:solidFill>
                  <a:srgbClr val="163794"/>
                </a:solidFill>
              </a:rPr>
              <a:pPr>
                <a:defRPr/>
              </a:pPr>
              <a:t>‹#›</a:t>
            </a:fld>
            <a:endParaRPr lang="en-US" altLang="zh-CN" dirty="0">
              <a:solidFill>
                <a:srgbClr val="163794"/>
              </a:solidFill>
            </a:endParaRPr>
          </a:p>
        </p:txBody>
      </p:sp>
    </p:spTree>
    <p:extLst>
      <p:ext uri="{BB962C8B-B14F-4D97-AF65-F5344CB8AC3E}">
        <p14:creationId xmlns:p14="http://schemas.microsoft.com/office/powerpoint/2010/main" val="167520253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8" name="Rectangle 4"/>
          <p:cNvSpPr>
            <a:spLocks noGrp="1" noChangeArrowheads="1"/>
          </p:cNvSpPr>
          <p:nvPr>
            <p:ph type="dt" sz="half" idx="11"/>
          </p:nvPr>
        </p:nvSpPr>
        <p:spPr>
          <a:ln/>
        </p:spPr>
        <p:txBody>
          <a:bodyPr/>
          <a:lstStyle>
            <a:lvl1pPr>
              <a:defRPr/>
            </a:lvl1pPr>
          </a:lstStyle>
          <a:p>
            <a:pPr>
              <a:defRPr/>
            </a:pPr>
            <a:endParaRPr lang="en-US" altLang="zh-CN">
              <a:solidFill>
                <a:srgbClr val="FFFFFF"/>
              </a:solidFill>
            </a:endParaRPr>
          </a:p>
        </p:txBody>
      </p:sp>
      <p:sp>
        <p:nvSpPr>
          <p:cNvPr id="10" name="Rectangle 6"/>
          <p:cNvSpPr>
            <a:spLocks noGrp="1" noChangeArrowheads="1"/>
          </p:cNvSpPr>
          <p:nvPr>
            <p:ph type="sldNum" sz="quarter" idx="12"/>
          </p:nvPr>
        </p:nvSpPr>
        <p:spPr>
          <a:xfrm>
            <a:off x="6705600" y="6537325"/>
            <a:ext cx="2133600" cy="320675"/>
          </a:xfrm>
          <a:prstGeom prst="rect">
            <a:avLst/>
          </a:prstGeom>
        </p:spPr>
        <p:txBody>
          <a:bodyPr/>
          <a:lstStyle>
            <a:lvl1pPr algn="r">
              <a:defRPr/>
            </a:lvl1pPr>
          </a:lstStyle>
          <a:p>
            <a:pPr>
              <a:defRPr/>
            </a:pPr>
            <a:r>
              <a:rPr lang="en-US" altLang="zh-CN" smtClean="0">
                <a:solidFill>
                  <a:srgbClr val="163794"/>
                </a:solidFill>
              </a:rPr>
              <a:t>                     </a:t>
            </a:r>
            <a:fld id="{FD8B4594-D84E-4E61-B1EC-0B8C6B99489C}" type="slidenum">
              <a:rPr lang="en-US" altLang="zh-CN" smtClean="0">
                <a:solidFill>
                  <a:srgbClr val="163794"/>
                </a:solidFill>
              </a:rPr>
              <a:pPr>
                <a:defRPr/>
              </a:pPr>
              <a:t>‹#›</a:t>
            </a:fld>
            <a:endParaRPr lang="en-US" altLang="zh-CN" dirty="0">
              <a:solidFill>
                <a:srgbClr val="163794"/>
              </a:solidFill>
            </a:endParaRPr>
          </a:p>
        </p:txBody>
      </p:sp>
    </p:spTree>
    <p:extLst>
      <p:ext uri="{BB962C8B-B14F-4D97-AF65-F5344CB8AC3E}">
        <p14:creationId xmlns:p14="http://schemas.microsoft.com/office/powerpoint/2010/main" val="322043388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4" name="Rectangle 4"/>
          <p:cNvSpPr>
            <a:spLocks noGrp="1" noChangeArrowheads="1"/>
          </p:cNvSpPr>
          <p:nvPr>
            <p:ph type="dt" sz="half" idx="11"/>
          </p:nvPr>
        </p:nvSpPr>
        <p:spPr>
          <a:ln/>
        </p:spPr>
        <p:txBody>
          <a:bodyPr/>
          <a:lstStyle>
            <a:lvl1pPr>
              <a:defRPr/>
            </a:lvl1pPr>
          </a:lstStyle>
          <a:p>
            <a:pPr>
              <a:defRPr/>
            </a:pPr>
            <a:endParaRPr lang="en-US" altLang="zh-CN">
              <a:solidFill>
                <a:srgbClr val="FFFFFF"/>
              </a:solidFill>
            </a:endParaRPr>
          </a:p>
        </p:txBody>
      </p:sp>
      <p:sp>
        <p:nvSpPr>
          <p:cNvPr id="5" name="Rectangle 6"/>
          <p:cNvSpPr>
            <a:spLocks noGrp="1" noChangeArrowheads="1"/>
          </p:cNvSpPr>
          <p:nvPr>
            <p:ph type="sldNum" sz="quarter" idx="4"/>
          </p:nvPr>
        </p:nvSpPr>
        <p:spPr>
          <a:xfrm>
            <a:off x="6705600" y="6537325"/>
            <a:ext cx="2133600" cy="320675"/>
          </a:xfrm>
          <a:prstGeom prst="rect">
            <a:avLst/>
          </a:prstGeom>
        </p:spPr>
        <p:txBody>
          <a:bodyPr/>
          <a:lstStyle>
            <a:lvl1pPr algn="r">
              <a:defRPr b="1">
                <a:latin typeface="Times New Roman" pitchFamily="18" charset="0"/>
                <a:cs typeface="Times New Roman" pitchFamily="18" charset="0"/>
              </a:defRPr>
            </a:lvl1pPr>
          </a:lstStyle>
          <a:p>
            <a:pPr>
              <a:defRPr/>
            </a:pPr>
            <a:r>
              <a:rPr lang="en-US" altLang="zh-CN" dirty="0" smtClean="0">
                <a:solidFill>
                  <a:srgbClr val="163794"/>
                </a:solidFill>
              </a:rPr>
              <a:t>                     </a:t>
            </a:r>
            <a:fld id="{FD8B4594-D84E-4E61-B1EC-0B8C6B99489C}" type="slidenum">
              <a:rPr lang="en-US" altLang="zh-CN" sz="1200" smtClean="0">
                <a:solidFill>
                  <a:srgbClr val="163794"/>
                </a:solidFill>
              </a:rPr>
              <a:pPr>
                <a:defRPr/>
              </a:pPr>
              <a:t>‹#›</a:t>
            </a:fld>
            <a:endParaRPr lang="en-US" altLang="zh-CN" dirty="0">
              <a:solidFill>
                <a:srgbClr val="163794"/>
              </a:solidFill>
            </a:endParaRPr>
          </a:p>
        </p:txBody>
      </p:sp>
    </p:spTree>
    <p:extLst>
      <p:ext uri="{BB962C8B-B14F-4D97-AF65-F5344CB8AC3E}">
        <p14:creationId xmlns:p14="http://schemas.microsoft.com/office/powerpoint/2010/main" val="1945054210"/>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3" name="Rectangle 4"/>
          <p:cNvSpPr>
            <a:spLocks noGrp="1" noChangeArrowheads="1"/>
          </p:cNvSpPr>
          <p:nvPr>
            <p:ph type="dt" sz="half" idx="11"/>
          </p:nvPr>
        </p:nvSpPr>
        <p:spPr>
          <a:ln/>
        </p:spPr>
        <p:txBody>
          <a:bodyPr/>
          <a:lstStyle>
            <a:lvl1pPr>
              <a:defRPr/>
            </a:lvl1pPr>
          </a:lstStyle>
          <a:p>
            <a:pPr>
              <a:defRPr/>
            </a:pPr>
            <a:endParaRPr lang="en-US" altLang="zh-CN">
              <a:solidFill>
                <a:srgbClr val="FFFFFF"/>
              </a:solidFill>
            </a:endParaRPr>
          </a:p>
        </p:txBody>
      </p:sp>
      <p:sp>
        <p:nvSpPr>
          <p:cNvPr id="4" name="Rectangle 6"/>
          <p:cNvSpPr>
            <a:spLocks noGrp="1" noChangeArrowheads="1"/>
          </p:cNvSpPr>
          <p:nvPr>
            <p:ph type="sldNum" sz="quarter" idx="4"/>
          </p:nvPr>
        </p:nvSpPr>
        <p:spPr>
          <a:xfrm>
            <a:off x="6705600" y="6537325"/>
            <a:ext cx="2133600" cy="320675"/>
          </a:xfrm>
          <a:prstGeom prst="rect">
            <a:avLst/>
          </a:prstGeom>
        </p:spPr>
        <p:txBody>
          <a:bodyPr/>
          <a:lstStyle>
            <a:lvl1pPr algn="r">
              <a:defRPr b="1">
                <a:latin typeface="Times New Roman" pitchFamily="18" charset="0"/>
                <a:cs typeface="Times New Roman" pitchFamily="18" charset="0"/>
              </a:defRPr>
            </a:lvl1pPr>
          </a:lstStyle>
          <a:p>
            <a:pPr>
              <a:defRPr/>
            </a:pPr>
            <a:r>
              <a:rPr lang="en-US" altLang="zh-CN" dirty="0" smtClean="0">
                <a:solidFill>
                  <a:srgbClr val="163794"/>
                </a:solidFill>
              </a:rPr>
              <a:t>                     </a:t>
            </a:r>
            <a:fld id="{FD8B4594-D84E-4E61-B1EC-0B8C6B99489C}" type="slidenum">
              <a:rPr lang="en-US" altLang="zh-CN" sz="1200" smtClean="0">
                <a:solidFill>
                  <a:srgbClr val="163794"/>
                </a:solidFill>
              </a:rPr>
              <a:pPr>
                <a:defRPr/>
              </a:pPr>
              <a:t>‹#›</a:t>
            </a:fld>
            <a:endParaRPr lang="en-US" altLang="zh-CN" dirty="0">
              <a:solidFill>
                <a:srgbClr val="163794"/>
              </a:solidFill>
            </a:endParaRPr>
          </a:p>
        </p:txBody>
      </p:sp>
    </p:spTree>
    <p:extLst>
      <p:ext uri="{BB962C8B-B14F-4D97-AF65-F5344CB8AC3E}">
        <p14:creationId xmlns:p14="http://schemas.microsoft.com/office/powerpoint/2010/main" val="2923550044"/>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6" name="Rectangle 4"/>
          <p:cNvSpPr>
            <a:spLocks noGrp="1" noChangeArrowheads="1"/>
          </p:cNvSpPr>
          <p:nvPr>
            <p:ph type="dt" sz="half" idx="11"/>
          </p:nvPr>
        </p:nvSpPr>
        <p:spPr>
          <a:ln/>
        </p:spPr>
        <p:txBody>
          <a:bodyPr/>
          <a:lstStyle>
            <a:lvl1pPr>
              <a:defRPr/>
            </a:lvl1pPr>
          </a:lstStyle>
          <a:p>
            <a:pPr>
              <a:defRPr/>
            </a:pPr>
            <a:endParaRPr lang="en-US" altLang="zh-CN">
              <a:solidFill>
                <a:srgbClr val="FFFFFF"/>
              </a:solidFill>
            </a:endParaRPr>
          </a:p>
        </p:txBody>
      </p:sp>
      <p:sp>
        <p:nvSpPr>
          <p:cNvPr id="8" name="Rectangle 6"/>
          <p:cNvSpPr>
            <a:spLocks noGrp="1" noChangeArrowheads="1"/>
          </p:cNvSpPr>
          <p:nvPr>
            <p:ph type="sldNum" sz="quarter" idx="4"/>
          </p:nvPr>
        </p:nvSpPr>
        <p:spPr>
          <a:xfrm>
            <a:off x="6705600" y="6537325"/>
            <a:ext cx="2133600" cy="320675"/>
          </a:xfrm>
          <a:prstGeom prst="rect">
            <a:avLst/>
          </a:prstGeom>
        </p:spPr>
        <p:txBody>
          <a:bodyPr/>
          <a:lstStyle>
            <a:lvl1pPr algn="r">
              <a:defRPr/>
            </a:lvl1pPr>
          </a:lstStyle>
          <a:p>
            <a:pPr>
              <a:defRPr/>
            </a:pPr>
            <a:r>
              <a:rPr lang="en-US" altLang="zh-CN" smtClean="0">
                <a:solidFill>
                  <a:srgbClr val="163794"/>
                </a:solidFill>
              </a:rPr>
              <a:t>                     </a:t>
            </a:r>
            <a:fld id="{FD8B4594-D84E-4E61-B1EC-0B8C6B99489C}" type="slidenum">
              <a:rPr lang="en-US" altLang="zh-CN" smtClean="0">
                <a:solidFill>
                  <a:srgbClr val="163794"/>
                </a:solidFill>
              </a:rPr>
              <a:pPr>
                <a:defRPr/>
              </a:pPr>
              <a:t>‹#›</a:t>
            </a:fld>
            <a:endParaRPr lang="en-US" altLang="zh-CN" dirty="0">
              <a:solidFill>
                <a:srgbClr val="163794"/>
              </a:solidFill>
            </a:endParaRPr>
          </a:p>
        </p:txBody>
      </p:sp>
    </p:spTree>
    <p:extLst>
      <p:ext uri="{BB962C8B-B14F-4D97-AF65-F5344CB8AC3E}">
        <p14:creationId xmlns:p14="http://schemas.microsoft.com/office/powerpoint/2010/main" val="8534189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6" name="Rectangle 4"/>
          <p:cNvSpPr>
            <a:spLocks noGrp="1" noChangeArrowheads="1"/>
          </p:cNvSpPr>
          <p:nvPr>
            <p:ph type="dt" sz="half" idx="11"/>
          </p:nvPr>
        </p:nvSpPr>
        <p:spPr>
          <a:ln/>
        </p:spPr>
        <p:txBody>
          <a:bodyPr/>
          <a:lstStyle>
            <a:lvl1pPr>
              <a:defRPr/>
            </a:lvl1pPr>
          </a:lstStyle>
          <a:p>
            <a:pPr>
              <a:defRPr/>
            </a:pPr>
            <a:endParaRPr lang="en-US" altLang="zh-CN">
              <a:solidFill>
                <a:srgbClr val="FFFFFF"/>
              </a:solidFill>
            </a:endParaRPr>
          </a:p>
        </p:txBody>
      </p:sp>
      <p:sp>
        <p:nvSpPr>
          <p:cNvPr id="8" name="Rectangle 6"/>
          <p:cNvSpPr>
            <a:spLocks noGrp="1" noChangeArrowheads="1"/>
          </p:cNvSpPr>
          <p:nvPr>
            <p:ph type="sldNum" sz="quarter" idx="4"/>
          </p:nvPr>
        </p:nvSpPr>
        <p:spPr>
          <a:xfrm>
            <a:off x="6705600" y="6537325"/>
            <a:ext cx="2133600" cy="320675"/>
          </a:xfrm>
          <a:prstGeom prst="rect">
            <a:avLst/>
          </a:prstGeom>
        </p:spPr>
        <p:txBody>
          <a:bodyPr/>
          <a:lstStyle>
            <a:lvl1pPr algn="r">
              <a:defRPr/>
            </a:lvl1pPr>
          </a:lstStyle>
          <a:p>
            <a:pPr>
              <a:defRPr/>
            </a:pPr>
            <a:r>
              <a:rPr lang="en-US" altLang="zh-CN" smtClean="0">
                <a:solidFill>
                  <a:srgbClr val="163794"/>
                </a:solidFill>
              </a:rPr>
              <a:t>                     </a:t>
            </a:r>
            <a:fld id="{FD8B4594-D84E-4E61-B1EC-0B8C6B99489C}" type="slidenum">
              <a:rPr lang="en-US" altLang="zh-CN" smtClean="0">
                <a:solidFill>
                  <a:srgbClr val="163794"/>
                </a:solidFill>
              </a:rPr>
              <a:pPr>
                <a:defRPr/>
              </a:pPr>
              <a:t>‹#›</a:t>
            </a:fld>
            <a:endParaRPr lang="en-US" altLang="zh-CN" dirty="0">
              <a:solidFill>
                <a:srgbClr val="163794"/>
              </a:solidFill>
            </a:endParaRPr>
          </a:p>
        </p:txBody>
      </p:sp>
    </p:spTree>
    <p:extLst>
      <p:ext uri="{BB962C8B-B14F-4D97-AF65-F5344CB8AC3E}">
        <p14:creationId xmlns:p14="http://schemas.microsoft.com/office/powerpoint/2010/main" val="264158069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2015/11/17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1"/>
          </p:nvPr>
        </p:nvSpPr>
        <p:spPr>
          <a:ln/>
        </p:spPr>
        <p:txBody>
          <a:bodyPr/>
          <a:lstStyle>
            <a:lvl1pPr>
              <a:defRPr/>
            </a:lvl1pPr>
          </a:lstStyle>
          <a:p>
            <a:pPr>
              <a:defRPr/>
            </a:pPr>
            <a:endParaRPr lang="en-US" altLang="zh-CN">
              <a:solidFill>
                <a:srgbClr val="FFFFFF"/>
              </a:solidFill>
            </a:endParaRPr>
          </a:p>
        </p:txBody>
      </p:sp>
      <p:sp>
        <p:nvSpPr>
          <p:cNvPr id="7" name="Rectangle 6"/>
          <p:cNvSpPr>
            <a:spLocks noGrp="1" noChangeArrowheads="1"/>
          </p:cNvSpPr>
          <p:nvPr>
            <p:ph type="sldNum" sz="quarter" idx="4"/>
          </p:nvPr>
        </p:nvSpPr>
        <p:spPr>
          <a:xfrm>
            <a:off x="6705600" y="6537325"/>
            <a:ext cx="2133600" cy="320675"/>
          </a:xfrm>
          <a:prstGeom prst="rect">
            <a:avLst/>
          </a:prstGeom>
        </p:spPr>
        <p:txBody>
          <a:bodyPr/>
          <a:lstStyle>
            <a:lvl1pPr algn="r">
              <a:defRPr/>
            </a:lvl1pPr>
          </a:lstStyle>
          <a:p>
            <a:pPr>
              <a:defRPr/>
            </a:pPr>
            <a:r>
              <a:rPr lang="en-US" altLang="zh-CN" smtClean="0">
                <a:solidFill>
                  <a:srgbClr val="163794"/>
                </a:solidFill>
              </a:rPr>
              <a:t>                     </a:t>
            </a:r>
            <a:fld id="{FD8B4594-D84E-4E61-B1EC-0B8C6B99489C}" type="slidenum">
              <a:rPr lang="en-US" altLang="zh-CN" smtClean="0">
                <a:solidFill>
                  <a:srgbClr val="163794"/>
                </a:solidFill>
              </a:rPr>
              <a:pPr>
                <a:defRPr/>
              </a:pPr>
              <a:t>‹#›</a:t>
            </a:fld>
            <a:endParaRPr lang="en-US" altLang="zh-CN" dirty="0">
              <a:solidFill>
                <a:srgbClr val="163794"/>
              </a:solidFill>
            </a:endParaRPr>
          </a:p>
        </p:txBody>
      </p:sp>
    </p:spTree>
    <p:extLst>
      <p:ext uri="{BB962C8B-B14F-4D97-AF65-F5344CB8AC3E}">
        <p14:creationId xmlns:p14="http://schemas.microsoft.com/office/powerpoint/2010/main" val="597282079"/>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48450" y="152400"/>
            <a:ext cx="2114550" cy="62484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304800" y="152400"/>
            <a:ext cx="6191250" cy="624840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1"/>
          </p:nvPr>
        </p:nvSpPr>
        <p:spPr>
          <a:ln/>
        </p:spPr>
        <p:txBody>
          <a:bodyPr/>
          <a:lstStyle>
            <a:lvl1pPr>
              <a:defRPr/>
            </a:lvl1pPr>
          </a:lstStyle>
          <a:p>
            <a:pPr>
              <a:defRPr/>
            </a:pPr>
            <a:endParaRPr lang="en-US" altLang="zh-CN">
              <a:solidFill>
                <a:srgbClr val="FFFFFF"/>
              </a:solidFill>
            </a:endParaRPr>
          </a:p>
        </p:txBody>
      </p:sp>
      <p:sp>
        <p:nvSpPr>
          <p:cNvPr id="7" name="Rectangle 6"/>
          <p:cNvSpPr>
            <a:spLocks noGrp="1" noChangeArrowheads="1"/>
          </p:cNvSpPr>
          <p:nvPr>
            <p:ph type="sldNum" sz="quarter" idx="4"/>
          </p:nvPr>
        </p:nvSpPr>
        <p:spPr>
          <a:xfrm>
            <a:off x="6705600" y="6537325"/>
            <a:ext cx="2133600" cy="320675"/>
          </a:xfrm>
          <a:prstGeom prst="rect">
            <a:avLst/>
          </a:prstGeom>
        </p:spPr>
        <p:txBody>
          <a:bodyPr/>
          <a:lstStyle>
            <a:lvl1pPr algn="r">
              <a:defRPr/>
            </a:lvl1pPr>
          </a:lstStyle>
          <a:p>
            <a:pPr>
              <a:defRPr/>
            </a:pPr>
            <a:r>
              <a:rPr lang="en-US" altLang="zh-CN" smtClean="0">
                <a:solidFill>
                  <a:srgbClr val="163794"/>
                </a:solidFill>
              </a:rPr>
              <a:t>                     </a:t>
            </a:r>
            <a:fld id="{FD8B4594-D84E-4E61-B1EC-0B8C6B99489C}" type="slidenum">
              <a:rPr lang="en-US" altLang="zh-CN" smtClean="0">
                <a:solidFill>
                  <a:srgbClr val="163794"/>
                </a:solidFill>
              </a:rPr>
              <a:pPr>
                <a:defRPr/>
              </a:pPr>
              <a:t>‹#›</a:t>
            </a:fld>
            <a:endParaRPr lang="en-US" altLang="zh-CN" dirty="0">
              <a:solidFill>
                <a:srgbClr val="163794"/>
              </a:solidFill>
            </a:endParaRPr>
          </a:p>
        </p:txBody>
      </p:sp>
    </p:spTree>
    <p:extLst>
      <p:ext uri="{BB962C8B-B14F-4D97-AF65-F5344CB8AC3E}">
        <p14:creationId xmlns:p14="http://schemas.microsoft.com/office/powerpoint/2010/main" val="2924243666"/>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304800" y="152400"/>
            <a:ext cx="8458200" cy="62484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1"/>
          </p:nvPr>
        </p:nvSpPr>
        <p:spPr>
          <a:ln/>
        </p:spPr>
        <p:txBody>
          <a:bodyPr/>
          <a:lstStyle>
            <a:lvl1pPr>
              <a:defRPr/>
            </a:lvl1pPr>
          </a:lstStyle>
          <a:p>
            <a:pPr>
              <a:defRPr/>
            </a:pPr>
            <a:endParaRPr lang="en-US" altLang="zh-CN">
              <a:solidFill>
                <a:srgbClr val="FFFFFF"/>
              </a:solidFill>
            </a:endParaRPr>
          </a:p>
        </p:txBody>
      </p:sp>
      <p:sp>
        <p:nvSpPr>
          <p:cNvPr id="6" name="Rectangle 6"/>
          <p:cNvSpPr>
            <a:spLocks noGrp="1" noChangeArrowheads="1"/>
          </p:cNvSpPr>
          <p:nvPr>
            <p:ph type="sldNum" sz="quarter" idx="4"/>
          </p:nvPr>
        </p:nvSpPr>
        <p:spPr>
          <a:xfrm>
            <a:off x="6705600" y="6537325"/>
            <a:ext cx="2133600" cy="320675"/>
          </a:xfrm>
          <a:prstGeom prst="rect">
            <a:avLst/>
          </a:prstGeom>
        </p:spPr>
        <p:txBody>
          <a:bodyPr/>
          <a:lstStyle>
            <a:lvl1pPr algn="r">
              <a:defRPr/>
            </a:lvl1pPr>
          </a:lstStyle>
          <a:p>
            <a:pPr>
              <a:defRPr/>
            </a:pPr>
            <a:r>
              <a:rPr lang="en-US" altLang="zh-CN" smtClean="0">
                <a:solidFill>
                  <a:srgbClr val="163794"/>
                </a:solidFill>
              </a:rPr>
              <a:t>                     </a:t>
            </a:r>
            <a:fld id="{FD8B4594-D84E-4E61-B1EC-0B8C6B99489C}" type="slidenum">
              <a:rPr lang="en-US" altLang="zh-CN" smtClean="0">
                <a:solidFill>
                  <a:srgbClr val="163794"/>
                </a:solidFill>
              </a:rPr>
              <a:pPr>
                <a:defRPr/>
              </a:pPr>
              <a:t>‹#›</a:t>
            </a:fld>
            <a:endParaRPr lang="en-US" altLang="zh-CN" dirty="0">
              <a:solidFill>
                <a:srgbClr val="163794"/>
              </a:solidFill>
            </a:endParaRPr>
          </a:p>
        </p:txBody>
      </p:sp>
    </p:spTree>
    <p:extLst>
      <p:ext uri="{BB962C8B-B14F-4D97-AF65-F5344CB8AC3E}">
        <p14:creationId xmlns:p14="http://schemas.microsoft.com/office/powerpoint/2010/main" val="2400652725"/>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1"/>
          </p:nvPr>
        </p:nvSpPr>
        <p:spPr/>
        <p:txBody>
          <a:bodyPr/>
          <a:lstStyle>
            <a:lvl1pPr>
              <a:defRPr/>
            </a:lvl1pPr>
          </a:lstStyle>
          <a:p>
            <a:pPr>
              <a:defRPr/>
            </a:pPr>
            <a:endParaRPr lang="en-US" altLang="zh-CN">
              <a:solidFill>
                <a:srgbClr val="FFFFFF"/>
              </a:solidFill>
            </a:endParaRPr>
          </a:p>
        </p:txBody>
      </p:sp>
      <p:sp>
        <p:nvSpPr>
          <p:cNvPr id="6" name="Rectangle 6"/>
          <p:cNvSpPr>
            <a:spLocks noGrp="1" noChangeArrowheads="1"/>
          </p:cNvSpPr>
          <p:nvPr>
            <p:ph type="sldNum" sz="quarter" idx="4"/>
          </p:nvPr>
        </p:nvSpPr>
        <p:spPr>
          <a:xfrm>
            <a:off x="6705600" y="6537325"/>
            <a:ext cx="2133600" cy="320675"/>
          </a:xfrm>
          <a:prstGeom prst="rect">
            <a:avLst/>
          </a:prstGeom>
        </p:spPr>
        <p:txBody>
          <a:bodyPr/>
          <a:lstStyle>
            <a:lvl1pPr algn="r">
              <a:defRPr b="1">
                <a:latin typeface="Times New Roman" pitchFamily="18" charset="0"/>
                <a:cs typeface="Times New Roman" pitchFamily="18" charset="0"/>
              </a:defRPr>
            </a:lvl1pPr>
          </a:lstStyle>
          <a:p>
            <a:pPr>
              <a:defRPr/>
            </a:pPr>
            <a:r>
              <a:rPr lang="en-US" altLang="zh-CN" dirty="0" smtClean="0">
                <a:solidFill>
                  <a:srgbClr val="163794"/>
                </a:solidFill>
              </a:rPr>
              <a:t>                     </a:t>
            </a:r>
            <a:fld id="{FD8B4594-D84E-4E61-B1EC-0B8C6B99489C}" type="slidenum">
              <a:rPr lang="en-US" altLang="zh-CN" sz="1200" smtClean="0">
                <a:solidFill>
                  <a:srgbClr val="163794"/>
                </a:solidFill>
              </a:rPr>
              <a:pPr>
                <a:defRPr/>
              </a:pPr>
              <a:t>‹#›</a:t>
            </a:fld>
            <a:endParaRPr lang="en-US" altLang="zh-CN" dirty="0">
              <a:solidFill>
                <a:srgbClr val="163794"/>
              </a:solidFill>
            </a:endParaRPr>
          </a:p>
        </p:txBody>
      </p:sp>
    </p:spTree>
    <p:extLst>
      <p:ext uri="{BB962C8B-B14F-4D97-AF65-F5344CB8AC3E}">
        <p14:creationId xmlns:p14="http://schemas.microsoft.com/office/powerpoint/2010/main" val="414364010"/>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Rectangle 18"/>
          <p:cNvSpPr>
            <a:spLocks noChangeArrowheads="1"/>
          </p:cNvSpPr>
          <p:nvPr userDrawn="1"/>
        </p:nvSpPr>
        <p:spPr bwMode="ltGray">
          <a:xfrm>
            <a:off x="0" y="6611938"/>
            <a:ext cx="9144000" cy="260350"/>
          </a:xfrm>
          <a:prstGeom prst="rect">
            <a:avLst/>
          </a:prstGeom>
          <a:solidFill>
            <a:schemeClr val="accent2"/>
          </a:solidFill>
          <a:ln w="9525">
            <a:noFill/>
            <a:miter lim="800000"/>
            <a:headEnd/>
            <a:tailEnd/>
          </a:ln>
          <a:effectLst/>
        </p:spPr>
        <p:txBody>
          <a:bodyPr wrap="none" anchor="ctr"/>
          <a:lstStyle/>
          <a:p>
            <a:pPr fontAlgn="base">
              <a:spcBef>
                <a:spcPct val="0"/>
              </a:spcBef>
              <a:spcAft>
                <a:spcPct val="0"/>
              </a:spcAft>
              <a:defRPr/>
            </a:pPr>
            <a:endParaRPr lang="zh-CN" altLang="en-US">
              <a:solidFill>
                <a:srgbClr val="163794"/>
              </a:solidFill>
              <a:ea typeface="宋体" pitchFamily="2" charset="-122"/>
            </a:endParaRPr>
          </a:p>
        </p:txBody>
      </p:sp>
      <p:sp>
        <p:nvSpPr>
          <p:cNvPr id="5" name="Rectangle 6"/>
          <p:cNvSpPr>
            <a:spLocks noGrp="1" noChangeArrowheads="1"/>
          </p:cNvSpPr>
          <p:nvPr>
            <p:ph type="sldNum" sz="quarter" idx="4"/>
          </p:nvPr>
        </p:nvSpPr>
        <p:spPr>
          <a:xfrm>
            <a:off x="6705600" y="6537325"/>
            <a:ext cx="2133600" cy="320675"/>
          </a:xfrm>
          <a:prstGeom prst="rect">
            <a:avLst/>
          </a:prstGeom>
        </p:spPr>
        <p:txBody>
          <a:bodyPr/>
          <a:lstStyle>
            <a:lvl1pPr algn="r">
              <a:defRPr sz="1200"/>
            </a:lvl1pPr>
          </a:lstStyle>
          <a:p>
            <a:pPr>
              <a:defRPr/>
            </a:pPr>
            <a:r>
              <a:rPr lang="en-US" altLang="zh-CN" dirty="0" smtClean="0">
                <a:solidFill>
                  <a:srgbClr val="163794"/>
                </a:solidFill>
              </a:rPr>
              <a:t>                     </a:t>
            </a:r>
            <a:fld id="{FD8B4594-D84E-4E61-B1EC-0B8C6B99489C}" type="slidenum">
              <a:rPr lang="en-US" altLang="zh-CN" smtClean="0">
                <a:solidFill>
                  <a:srgbClr val="163794"/>
                </a:solidFill>
              </a:rPr>
              <a:pPr>
                <a:defRPr/>
              </a:pPr>
              <a:t>‹#›</a:t>
            </a:fld>
            <a:endParaRPr lang="en-US" altLang="zh-CN" dirty="0">
              <a:solidFill>
                <a:srgbClr val="163794"/>
              </a:solidFill>
            </a:endParaRPr>
          </a:p>
        </p:txBody>
      </p:sp>
    </p:spTree>
    <p:extLst>
      <p:ext uri="{BB962C8B-B14F-4D97-AF65-F5344CB8AC3E}">
        <p14:creationId xmlns:p14="http://schemas.microsoft.com/office/powerpoint/2010/main" val="2058368653"/>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1"/>
          </p:nvPr>
        </p:nvSpPr>
        <p:spPr/>
        <p:txBody>
          <a:bodyPr/>
          <a:lstStyle>
            <a:lvl1pPr>
              <a:defRPr/>
            </a:lvl1pPr>
          </a:lstStyle>
          <a:p>
            <a:pPr>
              <a:defRPr/>
            </a:pPr>
            <a:endParaRPr lang="en-US" altLang="zh-CN">
              <a:solidFill>
                <a:srgbClr val="FFFFFF"/>
              </a:solidFill>
            </a:endParaRPr>
          </a:p>
        </p:txBody>
      </p:sp>
      <p:sp>
        <p:nvSpPr>
          <p:cNvPr id="7" name="Rectangle 6"/>
          <p:cNvSpPr>
            <a:spLocks noGrp="1" noChangeArrowheads="1"/>
          </p:cNvSpPr>
          <p:nvPr>
            <p:ph type="sldNum" sz="quarter" idx="4"/>
          </p:nvPr>
        </p:nvSpPr>
        <p:spPr>
          <a:xfrm>
            <a:off x="6705600" y="6537325"/>
            <a:ext cx="2133600" cy="320675"/>
          </a:xfrm>
          <a:prstGeom prst="rect">
            <a:avLst/>
          </a:prstGeom>
        </p:spPr>
        <p:txBody>
          <a:bodyPr/>
          <a:lstStyle>
            <a:lvl1pPr algn="r">
              <a:defRPr b="1">
                <a:latin typeface="Times New Roman" pitchFamily="18" charset="0"/>
                <a:cs typeface="Times New Roman" pitchFamily="18" charset="0"/>
              </a:defRPr>
            </a:lvl1pPr>
          </a:lstStyle>
          <a:p>
            <a:pPr>
              <a:defRPr/>
            </a:pPr>
            <a:r>
              <a:rPr lang="en-US" altLang="zh-CN" dirty="0" smtClean="0">
                <a:solidFill>
                  <a:srgbClr val="163794"/>
                </a:solidFill>
              </a:rPr>
              <a:t>                     </a:t>
            </a:r>
            <a:fld id="{FD8B4594-D84E-4E61-B1EC-0B8C6B99489C}" type="slidenum">
              <a:rPr lang="en-US" altLang="zh-CN" sz="1200" smtClean="0">
                <a:solidFill>
                  <a:srgbClr val="163794"/>
                </a:solidFill>
              </a:rPr>
              <a:pPr>
                <a:defRPr/>
              </a:pPr>
              <a:t>‹#›</a:t>
            </a:fld>
            <a:endParaRPr lang="en-US" altLang="zh-CN" dirty="0">
              <a:solidFill>
                <a:srgbClr val="163794"/>
              </a:solidFill>
            </a:endParaRPr>
          </a:p>
        </p:txBody>
      </p:sp>
    </p:spTree>
    <p:extLst>
      <p:ext uri="{BB962C8B-B14F-4D97-AF65-F5344CB8AC3E}">
        <p14:creationId xmlns:p14="http://schemas.microsoft.com/office/powerpoint/2010/main" val="1870485736"/>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152525"/>
            <a:ext cx="4038600" cy="5248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152525"/>
            <a:ext cx="4038600" cy="5248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Rectangle 4"/>
          <p:cNvSpPr>
            <a:spLocks noGrp="1" noChangeArrowheads="1"/>
          </p:cNvSpPr>
          <p:nvPr>
            <p:ph type="dt" sz="half" idx="11"/>
          </p:nvPr>
        </p:nvSpPr>
        <p:spPr>
          <a:ln/>
        </p:spPr>
        <p:txBody>
          <a:bodyPr/>
          <a:lstStyle>
            <a:lvl1pPr>
              <a:defRPr/>
            </a:lvl1pPr>
          </a:lstStyle>
          <a:p>
            <a:pPr>
              <a:defRPr/>
            </a:pPr>
            <a:endParaRPr lang="en-US" altLang="zh-CN">
              <a:solidFill>
                <a:srgbClr val="FFFFFF"/>
              </a:solidFill>
            </a:endParaRPr>
          </a:p>
        </p:txBody>
      </p:sp>
      <p:sp>
        <p:nvSpPr>
          <p:cNvPr id="8" name="Rectangle 6"/>
          <p:cNvSpPr>
            <a:spLocks noGrp="1" noChangeArrowheads="1"/>
          </p:cNvSpPr>
          <p:nvPr>
            <p:ph type="sldNum" sz="quarter" idx="4"/>
          </p:nvPr>
        </p:nvSpPr>
        <p:spPr>
          <a:xfrm>
            <a:off x="6705600" y="6537325"/>
            <a:ext cx="2133600" cy="320675"/>
          </a:xfrm>
          <a:prstGeom prst="rect">
            <a:avLst/>
          </a:prstGeom>
        </p:spPr>
        <p:txBody>
          <a:bodyPr/>
          <a:lstStyle>
            <a:lvl1pPr algn="r">
              <a:defRPr/>
            </a:lvl1pPr>
          </a:lstStyle>
          <a:p>
            <a:pPr>
              <a:defRPr/>
            </a:pPr>
            <a:r>
              <a:rPr lang="en-US" altLang="zh-CN" smtClean="0">
                <a:solidFill>
                  <a:srgbClr val="163794"/>
                </a:solidFill>
              </a:rPr>
              <a:t>                     </a:t>
            </a:r>
            <a:fld id="{FD8B4594-D84E-4E61-B1EC-0B8C6B99489C}" type="slidenum">
              <a:rPr lang="en-US" altLang="zh-CN" smtClean="0">
                <a:solidFill>
                  <a:srgbClr val="163794"/>
                </a:solidFill>
              </a:rPr>
              <a:pPr>
                <a:defRPr/>
              </a:pPr>
              <a:t>‹#›</a:t>
            </a:fld>
            <a:endParaRPr lang="en-US" altLang="zh-CN" dirty="0">
              <a:solidFill>
                <a:srgbClr val="163794"/>
              </a:solidFill>
            </a:endParaRPr>
          </a:p>
        </p:txBody>
      </p:sp>
    </p:spTree>
    <p:extLst>
      <p:ext uri="{BB962C8B-B14F-4D97-AF65-F5344CB8AC3E}">
        <p14:creationId xmlns:p14="http://schemas.microsoft.com/office/powerpoint/2010/main" val="3853670258"/>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8" name="Rectangle 4"/>
          <p:cNvSpPr>
            <a:spLocks noGrp="1" noChangeArrowheads="1"/>
          </p:cNvSpPr>
          <p:nvPr>
            <p:ph type="dt" sz="half" idx="11"/>
          </p:nvPr>
        </p:nvSpPr>
        <p:spPr>
          <a:ln/>
        </p:spPr>
        <p:txBody>
          <a:bodyPr/>
          <a:lstStyle>
            <a:lvl1pPr>
              <a:defRPr/>
            </a:lvl1pPr>
          </a:lstStyle>
          <a:p>
            <a:pPr>
              <a:defRPr/>
            </a:pPr>
            <a:endParaRPr lang="en-US" altLang="zh-CN">
              <a:solidFill>
                <a:srgbClr val="FFFFFF"/>
              </a:solidFill>
            </a:endParaRPr>
          </a:p>
        </p:txBody>
      </p:sp>
      <p:sp>
        <p:nvSpPr>
          <p:cNvPr id="10" name="Rectangle 6"/>
          <p:cNvSpPr>
            <a:spLocks noGrp="1" noChangeArrowheads="1"/>
          </p:cNvSpPr>
          <p:nvPr>
            <p:ph type="sldNum" sz="quarter" idx="12"/>
          </p:nvPr>
        </p:nvSpPr>
        <p:spPr>
          <a:xfrm>
            <a:off x="6705600" y="6537325"/>
            <a:ext cx="2133600" cy="320675"/>
          </a:xfrm>
          <a:prstGeom prst="rect">
            <a:avLst/>
          </a:prstGeom>
        </p:spPr>
        <p:txBody>
          <a:bodyPr/>
          <a:lstStyle>
            <a:lvl1pPr algn="r">
              <a:defRPr/>
            </a:lvl1pPr>
          </a:lstStyle>
          <a:p>
            <a:pPr>
              <a:defRPr/>
            </a:pPr>
            <a:r>
              <a:rPr lang="en-US" altLang="zh-CN" smtClean="0">
                <a:solidFill>
                  <a:srgbClr val="163794"/>
                </a:solidFill>
              </a:rPr>
              <a:t>                     </a:t>
            </a:r>
            <a:fld id="{FD8B4594-D84E-4E61-B1EC-0B8C6B99489C}" type="slidenum">
              <a:rPr lang="en-US" altLang="zh-CN" smtClean="0">
                <a:solidFill>
                  <a:srgbClr val="163794"/>
                </a:solidFill>
              </a:rPr>
              <a:pPr>
                <a:defRPr/>
              </a:pPr>
              <a:t>‹#›</a:t>
            </a:fld>
            <a:endParaRPr lang="en-US" altLang="zh-CN" dirty="0">
              <a:solidFill>
                <a:srgbClr val="163794"/>
              </a:solidFill>
            </a:endParaRPr>
          </a:p>
        </p:txBody>
      </p:sp>
    </p:spTree>
    <p:extLst>
      <p:ext uri="{BB962C8B-B14F-4D97-AF65-F5344CB8AC3E}">
        <p14:creationId xmlns:p14="http://schemas.microsoft.com/office/powerpoint/2010/main" val="703718132"/>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4" name="Rectangle 4"/>
          <p:cNvSpPr>
            <a:spLocks noGrp="1" noChangeArrowheads="1"/>
          </p:cNvSpPr>
          <p:nvPr>
            <p:ph type="dt" sz="half" idx="11"/>
          </p:nvPr>
        </p:nvSpPr>
        <p:spPr>
          <a:ln/>
        </p:spPr>
        <p:txBody>
          <a:bodyPr/>
          <a:lstStyle>
            <a:lvl1pPr>
              <a:defRPr/>
            </a:lvl1pPr>
          </a:lstStyle>
          <a:p>
            <a:pPr>
              <a:defRPr/>
            </a:pPr>
            <a:endParaRPr lang="en-US" altLang="zh-CN">
              <a:solidFill>
                <a:srgbClr val="FFFFFF"/>
              </a:solidFill>
            </a:endParaRPr>
          </a:p>
        </p:txBody>
      </p:sp>
      <p:sp>
        <p:nvSpPr>
          <p:cNvPr id="5" name="Rectangle 6"/>
          <p:cNvSpPr>
            <a:spLocks noGrp="1" noChangeArrowheads="1"/>
          </p:cNvSpPr>
          <p:nvPr>
            <p:ph type="sldNum" sz="quarter" idx="4"/>
          </p:nvPr>
        </p:nvSpPr>
        <p:spPr>
          <a:xfrm>
            <a:off x="6705600" y="6537325"/>
            <a:ext cx="2133600" cy="320675"/>
          </a:xfrm>
          <a:prstGeom prst="rect">
            <a:avLst/>
          </a:prstGeom>
        </p:spPr>
        <p:txBody>
          <a:bodyPr/>
          <a:lstStyle>
            <a:lvl1pPr algn="r">
              <a:defRPr b="1">
                <a:latin typeface="Times New Roman" pitchFamily="18" charset="0"/>
                <a:cs typeface="Times New Roman" pitchFamily="18" charset="0"/>
              </a:defRPr>
            </a:lvl1pPr>
          </a:lstStyle>
          <a:p>
            <a:pPr>
              <a:defRPr/>
            </a:pPr>
            <a:r>
              <a:rPr lang="en-US" altLang="zh-CN" dirty="0" smtClean="0">
                <a:solidFill>
                  <a:srgbClr val="163794"/>
                </a:solidFill>
              </a:rPr>
              <a:t>                     </a:t>
            </a:r>
            <a:fld id="{FD8B4594-D84E-4E61-B1EC-0B8C6B99489C}" type="slidenum">
              <a:rPr lang="en-US" altLang="zh-CN" sz="1200" smtClean="0">
                <a:solidFill>
                  <a:srgbClr val="163794"/>
                </a:solidFill>
              </a:rPr>
              <a:pPr>
                <a:defRPr/>
              </a:pPr>
              <a:t>‹#›</a:t>
            </a:fld>
            <a:endParaRPr lang="en-US" altLang="zh-CN" dirty="0">
              <a:solidFill>
                <a:srgbClr val="163794"/>
              </a:solidFill>
            </a:endParaRPr>
          </a:p>
        </p:txBody>
      </p:sp>
    </p:spTree>
    <p:extLst>
      <p:ext uri="{BB962C8B-B14F-4D97-AF65-F5344CB8AC3E}">
        <p14:creationId xmlns:p14="http://schemas.microsoft.com/office/powerpoint/2010/main" val="1320576317"/>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3" name="Rectangle 4"/>
          <p:cNvSpPr>
            <a:spLocks noGrp="1" noChangeArrowheads="1"/>
          </p:cNvSpPr>
          <p:nvPr>
            <p:ph type="dt" sz="half" idx="11"/>
          </p:nvPr>
        </p:nvSpPr>
        <p:spPr>
          <a:ln/>
        </p:spPr>
        <p:txBody>
          <a:bodyPr/>
          <a:lstStyle>
            <a:lvl1pPr>
              <a:defRPr/>
            </a:lvl1pPr>
          </a:lstStyle>
          <a:p>
            <a:pPr>
              <a:defRPr/>
            </a:pPr>
            <a:endParaRPr lang="en-US" altLang="zh-CN">
              <a:solidFill>
                <a:srgbClr val="FFFFFF"/>
              </a:solidFill>
            </a:endParaRPr>
          </a:p>
        </p:txBody>
      </p:sp>
      <p:sp>
        <p:nvSpPr>
          <p:cNvPr id="4" name="Rectangle 6"/>
          <p:cNvSpPr>
            <a:spLocks noGrp="1" noChangeArrowheads="1"/>
          </p:cNvSpPr>
          <p:nvPr>
            <p:ph type="sldNum" sz="quarter" idx="4"/>
          </p:nvPr>
        </p:nvSpPr>
        <p:spPr>
          <a:xfrm>
            <a:off x="6705600" y="6537325"/>
            <a:ext cx="2133600" cy="320675"/>
          </a:xfrm>
          <a:prstGeom prst="rect">
            <a:avLst/>
          </a:prstGeom>
        </p:spPr>
        <p:txBody>
          <a:bodyPr/>
          <a:lstStyle>
            <a:lvl1pPr algn="r">
              <a:defRPr b="1">
                <a:latin typeface="Times New Roman" pitchFamily="18" charset="0"/>
                <a:cs typeface="Times New Roman" pitchFamily="18" charset="0"/>
              </a:defRPr>
            </a:lvl1pPr>
          </a:lstStyle>
          <a:p>
            <a:pPr>
              <a:defRPr/>
            </a:pPr>
            <a:r>
              <a:rPr lang="en-US" altLang="zh-CN" dirty="0" smtClean="0">
                <a:solidFill>
                  <a:srgbClr val="163794"/>
                </a:solidFill>
              </a:rPr>
              <a:t>                     </a:t>
            </a:r>
            <a:fld id="{FD8B4594-D84E-4E61-B1EC-0B8C6B99489C}" type="slidenum">
              <a:rPr lang="en-US" altLang="zh-CN" sz="1200" smtClean="0">
                <a:solidFill>
                  <a:srgbClr val="163794"/>
                </a:solidFill>
              </a:rPr>
              <a:pPr>
                <a:defRPr/>
              </a:pPr>
              <a:t>‹#›</a:t>
            </a:fld>
            <a:endParaRPr lang="en-US" altLang="zh-CN" dirty="0">
              <a:solidFill>
                <a:srgbClr val="163794"/>
              </a:solidFill>
            </a:endParaRPr>
          </a:p>
        </p:txBody>
      </p:sp>
    </p:spTree>
    <p:extLst>
      <p:ext uri="{BB962C8B-B14F-4D97-AF65-F5344CB8AC3E}">
        <p14:creationId xmlns:p14="http://schemas.microsoft.com/office/powerpoint/2010/main" val="250641877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2015/11/17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6" name="Rectangle 4"/>
          <p:cNvSpPr>
            <a:spLocks noGrp="1" noChangeArrowheads="1"/>
          </p:cNvSpPr>
          <p:nvPr>
            <p:ph type="dt" sz="half" idx="11"/>
          </p:nvPr>
        </p:nvSpPr>
        <p:spPr>
          <a:ln/>
        </p:spPr>
        <p:txBody>
          <a:bodyPr/>
          <a:lstStyle>
            <a:lvl1pPr>
              <a:defRPr/>
            </a:lvl1pPr>
          </a:lstStyle>
          <a:p>
            <a:pPr>
              <a:defRPr/>
            </a:pPr>
            <a:endParaRPr lang="en-US" altLang="zh-CN">
              <a:solidFill>
                <a:srgbClr val="FFFFFF"/>
              </a:solidFill>
            </a:endParaRPr>
          </a:p>
        </p:txBody>
      </p:sp>
      <p:sp>
        <p:nvSpPr>
          <p:cNvPr id="8" name="Rectangle 6"/>
          <p:cNvSpPr>
            <a:spLocks noGrp="1" noChangeArrowheads="1"/>
          </p:cNvSpPr>
          <p:nvPr>
            <p:ph type="sldNum" sz="quarter" idx="4"/>
          </p:nvPr>
        </p:nvSpPr>
        <p:spPr>
          <a:xfrm>
            <a:off x="6705600" y="6537325"/>
            <a:ext cx="2133600" cy="320675"/>
          </a:xfrm>
          <a:prstGeom prst="rect">
            <a:avLst/>
          </a:prstGeom>
        </p:spPr>
        <p:txBody>
          <a:bodyPr/>
          <a:lstStyle>
            <a:lvl1pPr algn="r">
              <a:defRPr/>
            </a:lvl1pPr>
          </a:lstStyle>
          <a:p>
            <a:pPr>
              <a:defRPr/>
            </a:pPr>
            <a:r>
              <a:rPr lang="en-US" altLang="zh-CN" smtClean="0">
                <a:solidFill>
                  <a:srgbClr val="163794"/>
                </a:solidFill>
              </a:rPr>
              <a:t>                     </a:t>
            </a:r>
            <a:fld id="{FD8B4594-D84E-4E61-B1EC-0B8C6B99489C}" type="slidenum">
              <a:rPr lang="en-US" altLang="zh-CN" smtClean="0">
                <a:solidFill>
                  <a:srgbClr val="163794"/>
                </a:solidFill>
              </a:rPr>
              <a:pPr>
                <a:defRPr/>
              </a:pPr>
              <a:t>‹#›</a:t>
            </a:fld>
            <a:endParaRPr lang="en-US" altLang="zh-CN" dirty="0">
              <a:solidFill>
                <a:srgbClr val="163794"/>
              </a:solidFill>
            </a:endParaRPr>
          </a:p>
        </p:txBody>
      </p:sp>
    </p:spTree>
    <p:extLst>
      <p:ext uri="{BB962C8B-B14F-4D97-AF65-F5344CB8AC3E}">
        <p14:creationId xmlns:p14="http://schemas.microsoft.com/office/powerpoint/2010/main" val="2896933131"/>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6" name="Rectangle 4"/>
          <p:cNvSpPr>
            <a:spLocks noGrp="1" noChangeArrowheads="1"/>
          </p:cNvSpPr>
          <p:nvPr>
            <p:ph type="dt" sz="half" idx="11"/>
          </p:nvPr>
        </p:nvSpPr>
        <p:spPr>
          <a:ln/>
        </p:spPr>
        <p:txBody>
          <a:bodyPr/>
          <a:lstStyle>
            <a:lvl1pPr>
              <a:defRPr/>
            </a:lvl1pPr>
          </a:lstStyle>
          <a:p>
            <a:pPr>
              <a:defRPr/>
            </a:pPr>
            <a:endParaRPr lang="en-US" altLang="zh-CN">
              <a:solidFill>
                <a:srgbClr val="FFFFFF"/>
              </a:solidFill>
            </a:endParaRPr>
          </a:p>
        </p:txBody>
      </p:sp>
      <p:sp>
        <p:nvSpPr>
          <p:cNvPr id="8" name="Rectangle 6"/>
          <p:cNvSpPr>
            <a:spLocks noGrp="1" noChangeArrowheads="1"/>
          </p:cNvSpPr>
          <p:nvPr>
            <p:ph type="sldNum" sz="quarter" idx="4"/>
          </p:nvPr>
        </p:nvSpPr>
        <p:spPr>
          <a:xfrm>
            <a:off x="6705600" y="6537325"/>
            <a:ext cx="2133600" cy="320675"/>
          </a:xfrm>
          <a:prstGeom prst="rect">
            <a:avLst/>
          </a:prstGeom>
        </p:spPr>
        <p:txBody>
          <a:bodyPr/>
          <a:lstStyle>
            <a:lvl1pPr algn="r">
              <a:defRPr/>
            </a:lvl1pPr>
          </a:lstStyle>
          <a:p>
            <a:pPr>
              <a:defRPr/>
            </a:pPr>
            <a:r>
              <a:rPr lang="en-US" altLang="zh-CN" smtClean="0">
                <a:solidFill>
                  <a:srgbClr val="163794"/>
                </a:solidFill>
              </a:rPr>
              <a:t>                     </a:t>
            </a:r>
            <a:fld id="{FD8B4594-D84E-4E61-B1EC-0B8C6B99489C}" type="slidenum">
              <a:rPr lang="en-US" altLang="zh-CN" smtClean="0">
                <a:solidFill>
                  <a:srgbClr val="163794"/>
                </a:solidFill>
              </a:rPr>
              <a:pPr>
                <a:defRPr/>
              </a:pPr>
              <a:t>‹#›</a:t>
            </a:fld>
            <a:endParaRPr lang="en-US" altLang="zh-CN" dirty="0">
              <a:solidFill>
                <a:srgbClr val="163794"/>
              </a:solidFill>
            </a:endParaRPr>
          </a:p>
        </p:txBody>
      </p:sp>
    </p:spTree>
    <p:extLst>
      <p:ext uri="{BB962C8B-B14F-4D97-AF65-F5344CB8AC3E}">
        <p14:creationId xmlns:p14="http://schemas.microsoft.com/office/powerpoint/2010/main" val="4013993782"/>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1"/>
          </p:nvPr>
        </p:nvSpPr>
        <p:spPr>
          <a:ln/>
        </p:spPr>
        <p:txBody>
          <a:bodyPr/>
          <a:lstStyle>
            <a:lvl1pPr>
              <a:defRPr/>
            </a:lvl1pPr>
          </a:lstStyle>
          <a:p>
            <a:pPr>
              <a:defRPr/>
            </a:pPr>
            <a:endParaRPr lang="en-US" altLang="zh-CN">
              <a:solidFill>
                <a:srgbClr val="FFFFFF"/>
              </a:solidFill>
            </a:endParaRPr>
          </a:p>
        </p:txBody>
      </p:sp>
      <p:sp>
        <p:nvSpPr>
          <p:cNvPr id="7" name="Rectangle 6"/>
          <p:cNvSpPr>
            <a:spLocks noGrp="1" noChangeArrowheads="1"/>
          </p:cNvSpPr>
          <p:nvPr>
            <p:ph type="sldNum" sz="quarter" idx="4"/>
          </p:nvPr>
        </p:nvSpPr>
        <p:spPr>
          <a:xfrm>
            <a:off x="6705600" y="6537325"/>
            <a:ext cx="2133600" cy="320675"/>
          </a:xfrm>
          <a:prstGeom prst="rect">
            <a:avLst/>
          </a:prstGeom>
        </p:spPr>
        <p:txBody>
          <a:bodyPr/>
          <a:lstStyle>
            <a:lvl1pPr algn="r">
              <a:defRPr/>
            </a:lvl1pPr>
          </a:lstStyle>
          <a:p>
            <a:pPr>
              <a:defRPr/>
            </a:pPr>
            <a:r>
              <a:rPr lang="en-US" altLang="zh-CN" smtClean="0">
                <a:solidFill>
                  <a:srgbClr val="163794"/>
                </a:solidFill>
              </a:rPr>
              <a:t>                     </a:t>
            </a:r>
            <a:fld id="{FD8B4594-D84E-4E61-B1EC-0B8C6B99489C}" type="slidenum">
              <a:rPr lang="en-US" altLang="zh-CN" smtClean="0">
                <a:solidFill>
                  <a:srgbClr val="163794"/>
                </a:solidFill>
              </a:rPr>
              <a:pPr>
                <a:defRPr/>
              </a:pPr>
              <a:t>‹#›</a:t>
            </a:fld>
            <a:endParaRPr lang="en-US" altLang="zh-CN" dirty="0">
              <a:solidFill>
                <a:srgbClr val="163794"/>
              </a:solidFill>
            </a:endParaRPr>
          </a:p>
        </p:txBody>
      </p:sp>
    </p:spTree>
    <p:extLst>
      <p:ext uri="{BB962C8B-B14F-4D97-AF65-F5344CB8AC3E}">
        <p14:creationId xmlns:p14="http://schemas.microsoft.com/office/powerpoint/2010/main" val="3988573344"/>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48450" y="152400"/>
            <a:ext cx="2114550" cy="62484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304800" y="152400"/>
            <a:ext cx="6191250" cy="624840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1"/>
          </p:nvPr>
        </p:nvSpPr>
        <p:spPr>
          <a:ln/>
        </p:spPr>
        <p:txBody>
          <a:bodyPr/>
          <a:lstStyle>
            <a:lvl1pPr>
              <a:defRPr/>
            </a:lvl1pPr>
          </a:lstStyle>
          <a:p>
            <a:pPr>
              <a:defRPr/>
            </a:pPr>
            <a:endParaRPr lang="en-US" altLang="zh-CN">
              <a:solidFill>
                <a:srgbClr val="FFFFFF"/>
              </a:solidFill>
            </a:endParaRPr>
          </a:p>
        </p:txBody>
      </p:sp>
      <p:sp>
        <p:nvSpPr>
          <p:cNvPr id="7" name="Rectangle 6"/>
          <p:cNvSpPr>
            <a:spLocks noGrp="1" noChangeArrowheads="1"/>
          </p:cNvSpPr>
          <p:nvPr>
            <p:ph type="sldNum" sz="quarter" idx="4"/>
          </p:nvPr>
        </p:nvSpPr>
        <p:spPr>
          <a:xfrm>
            <a:off x="6705600" y="6537325"/>
            <a:ext cx="2133600" cy="320675"/>
          </a:xfrm>
          <a:prstGeom prst="rect">
            <a:avLst/>
          </a:prstGeom>
        </p:spPr>
        <p:txBody>
          <a:bodyPr/>
          <a:lstStyle>
            <a:lvl1pPr algn="r">
              <a:defRPr/>
            </a:lvl1pPr>
          </a:lstStyle>
          <a:p>
            <a:pPr>
              <a:defRPr/>
            </a:pPr>
            <a:r>
              <a:rPr lang="en-US" altLang="zh-CN" smtClean="0">
                <a:solidFill>
                  <a:srgbClr val="163794"/>
                </a:solidFill>
              </a:rPr>
              <a:t>                     </a:t>
            </a:r>
            <a:fld id="{FD8B4594-D84E-4E61-B1EC-0B8C6B99489C}" type="slidenum">
              <a:rPr lang="en-US" altLang="zh-CN" smtClean="0">
                <a:solidFill>
                  <a:srgbClr val="163794"/>
                </a:solidFill>
              </a:rPr>
              <a:pPr>
                <a:defRPr/>
              </a:pPr>
              <a:t>‹#›</a:t>
            </a:fld>
            <a:endParaRPr lang="en-US" altLang="zh-CN" dirty="0">
              <a:solidFill>
                <a:srgbClr val="163794"/>
              </a:solidFill>
            </a:endParaRPr>
          </a:p>
        </p:txBody>
      </p:sp>
    </p:spTree>
    <p:extLst>
      <p:ext uri="{BB962C8B-B14F-4D97-AF65-F5344CB8AC3E}">
        <p14:creationId xmlns:p14="http://schemas.microsoft.com/office/powerpoint/2010/main" val="1267735748"/>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304800" y="152400"/>
            <a:ext cx="8458200" cy="62484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1"/>
          </p:nvPr>
        </p:nvSpPr>
        <p:spPr>
          <a:ln/>
        </p:spPr>
        <p:txBody>
          <a:bodyPr/>
          <a:lstStyle>
            <a:lvl1pPr>
              <a:defRPr/>
            </a:lvl1pPr>
          </a:lstStyle>
          <a:p>
            <a:pPr>
              <a:defRPr/>
            </a:pPr>
            <a:endParaRPr lang="en-US" altLang="zh-CN">
              <a:solidFill>
                <a:srgbClr val="FFFFFF"/>
              </a:solidFill>
            </a:endParaRPr>
          </a:p>
        </p:txBody>
      </p:sp>
      <p:sp>
        <p:nvSpPr>
          <p:cNvPr id="6" name="Rectangle 6"/>
          <p:cNvSpPr>
            <a:spLocks noGrp="1" noChangeArrowheads="1"/>
          </p:cNvSpPr>
          <p:nvPr>
            <p:ph type="sldNum" sz="quarter" idx="4"/>
          </p:nvPr>
        </p:nvSpPr>
        <p:spPr>
          <a:xfrm>
            <a:off x="6705600" y="6537325"/>
            <a:ext cx="2133600" cy="320675"/>
          </a:xfrm>
          <a:prstGeom prst="rect">
            <a:avLst/>
          </a:prstGeom>
        </p:spPr>
        <p:txBody>
          <a:bodyPr/>
          <a:lstStyle>
            <a:lvl1pPr algn="r">
              <a:defRPr/>
            </a:lvl1pPr>
          </a:lstStyle>
          <a:p>
            <a:pPr>
              <a:defRPr/>
            </a:pPr>
            <a:r>
              <a:rPr lang="en-US" altLang="zh-CN" smtClean="0">
                <a:solidFill>
                  <a:srgbClr val="163794"/>
                </a:solidFill>
              </a:rPr>
              <a:t>                     </a:t>
            </a:r>
            <a:fld id="{FD8B4594-D84E-4E61-B1EC-0B8C6B99489C}" type="slidenum">
              <a:rPr lang="en-US" altLang="zh-CN" smtClean="0">
                <a:solidFill>
                  <a:srgbClr val="163794"/>
                </a:solidFill>
              </a:rPr>
              <a:pPr>
                <a:defRPr/>
              </a:pPr>
              <a:t>‹#›</a:t>
            </a:fld>
            <a:endParaRPr lang="en-US" altLang="zh-CN" dirty="0">
              <a:solidFill>
                <a:srgbClr val="163794"/>
              </a:solidFill>
            </a:endParaRPr>
          </a:p>
        </p:txBody>
      </p:sp>
    </p:spTree>
    <p:extLst>
      <p:ext uri="{BB962C8B-B14F-4D97-AF65-F5344CB8AC3E}">
        <p14:creationId xmlns:p14="http://schemas.microsoft.com/office/powerpoint/2010/main" val="1876502407"/>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1"/>
          </p:nvPr>
        </p:nvSpPr>
        <p:spPr/>
        <p:txBody>
          <a:bodyPr/>
          <a:lstStyle>
            <a:lvl1pPr>
              <a:defRPr/>
            </a:lvl1pPr>
          </a:lstStyle>
          <a:p>
            <a:pPr>
              <a:defRPr/>
            </a:pPr>
            <a:endParaRPr lang="en-US" altLang="zh-CN">
              <a:solidFill>
                <a:srgbClr val="FFFFFF"/>
              </a:solidFill>
            </a:endParaRPr>
          </a:p>
        </p:txBody>
      </p:sp>
      <p:sp>
        <p:nvSpPr>
          <p:cNvPr id="6" name="Rectangle 6"/>
          <p:cNvSpPr>
            <a:spLocks noGrp="1" noChangeArrowheads="1"/>
          </p:cNvSpPr>
          <p:nvPr>
            <p:ph type="sldNum" sz="quarter" idx="4"/>
          </p:nvPr>
        </p:nvSpPr>
        <p:spPr>
          <a:xfrm>
            <a:off x="6705600" y="6537325"/>
            <a:ext cx="2133600" cy="320675"/>
          </a:xfrm>
          <a:prstGeom prst="rect">
            <a:avLst/>
          </a:prstGeom>
        </p:spPr>
        <p:txBody>
          <a:bodyPr/>
          <a:lstStyle>
            <a:lvl1pPr algn="r">
              <a:defRPr b="1">
                <a:latin typeface="Times New Roman" pitchFamily="18" charset="0"/>
                <a:cs typeface="Times New Roman" pitchFamily="18" charset="0"/>
              </a:defRPr>
            </a:lvl1pPr>
          </a:lstStyle>
          <a:p>
            <a:pPr>
              <a:defRPr/>
            </a:pPr>
            <a:r>
              <a:rPr lang="en-US" altLang="zh-CN" dirty="0" smtClean="0">
                <a:solidFill>
                  <a:srgbClr val="163794"/>
                </a:solidFill>
              </a:rPr>
              <a:t>                     </a:t>
            </a:r>
            <a:fld id="{FD8B4594-D84E-4E61-B1EC-0B8C6B99489C}" type="slidenum">
              <a:rPr lang="en-US" altLang="zh-CN" sz="1200" smtClean="0">
                <a:solidFill>
                  <a:srgbClr val="163794"/>
                </a:solidFill>
              </a:rPr>
              <a:pPr>
                <a:defRPr/>
              </a:pPr>
              <a:t>‹#›</a:t>
            </a:fld>
            <a:endParaRPr lang="en-US" altLang="zh-CN" dirty="0">
              <a:solidFill>
                <a:srgbClr val="163794"/>
              </a:solidFill>
            </a:endParaRPr>
          </a:p>
        </p:txBody>
      </p:sp>
    </p:spTree>
    <p:extLst>
      <p:ext uri="{BB962C8B-B14F-4D97-AF65-F5344CB8AC3E}">
        <p14:creationId xmlns:p14="http://schemas.microsoft.com/office/powerpoint/2010/main" val="29091597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t>2015/11/17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t>2015/11/17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t>2015/11/17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2015/11/17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2015/11/17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2015/11/17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t>2015/11/17</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9" name="Rectangle 15"/>
          <p:cNvSpPr>
            <a:spLocks noChangeArrowheads="1"/>
          </p:cNvSpPr>
          <p:nvPr/>
        </p:nvSpPr>
        <p:spPr bwMode="ltGray">
          <a:xfrm>
            <a:off x="0" y="0"/>
            <a:ext cx="9144000" cy="836613"/>
          </a:xfrm>
          <a:prstGeom prst="rect">
            <a:avLst/>
          </a:prstGeom>
          <a:gradFill rotWithShape="1">
            <a:gsLst>
              <a:gs pos="0">
                <a:schemeClr val="tx1">
                  <a:gamma/>
                  <a:shade val="46275"/>
                  <a:invGamma/>
                </a:schemeClr>
              </a:gs>
              <a:gs pos="50000">
                <a:schemeClr val="tx1"/>
              </a:gs>
              <a:gs pos="100000">
                <a:schemeClr val="tx1">
                  <a:gamma/>
                  <a:shade val="46275"/>
                  <a:invGamma/>
                </a:schemeClr>
              </a:gs>
            </a:gsLst>
            <a:lin ang="0" scaled="1"/>
          </a:gradFill>
          <a:ln w="9525">
            <a:noFill/>
            <a:miter lim="800000"/>
            <a:headEnd/>
            <a:tailEnd/>
          </a:ln>
          <a:effectLst/>
        </p:spPr>
        <p:txBody>
          <a:bodyPr wrap="none" anchor="ctr"/>
          <a:lstStyle/>
          <a:p>
            <a:pPr fontAlgn="base">
              <a:spcBef>
                <a:spcPct val="0"/>
              </a:spcBef>
              <a:spcAft>
                <a:spcPct val="0"/>
              </a:spcAft>
              <a:defRPr/>
            </a:pPr>
            <a:endParaRPr lang="zh-CN" altLang="en-US">
              <a:solidFill>
                <a:srgbClr val="163794"/>
              </a:solidFill>
              <a:ea typeface="宋体" pitchFamily="2" charset="-122"/>
            </a:endParaRPr>
          </a:p>
        </p:txBody>
      </p:sp>
      <p:sp>
        <p:nvSpPr>
          <p:cNvPr id="46083" name="Rectangle 3"/>
          <p:cNvSpPr>
            <a:spLocks noGrp="1" noChangeArrowheads="1"/>
          </p:cNvSpPr>
          <p:nvPr>
            <p:ph type="body" idx="1"/>
          </p:nvPr>
        </p:nvSpPr>
        <p:spPr bwMode="auto">
          <a:xfrm>
            <a:off x="457200" y="1152525"/>
            <a:ext cx="8229600" cy="52482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46085" name="Rectangle 2"/>
          <p:cNvSpPr>
            <a:spLocks noGrp="1" noChangeArrowheads="1"/>
          </p:cNvSpPr>
          <p:nvPr>
            <p:ph type="title"/>
          </p:nvPr>
        </p:nvSpPr>
        <p:spPr bwMode="white">
          <a:xfrm>
            <a:off x="304800" y="152400"/>
            <a:ext cx="8458200" cy="563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zh-CN" dirty="0" smtClean="0"/>
              <a:t>Click to edit Master title style</a:t>
            </a:r>
          </a:p>
        </p:txBody>
      </p:sp>
      <p:sp>
        <p:nvSpPr>
          <p:cNvPr id="1040" name="Text Box 16"/>
          <p:cNvSpPr txBox="1">
            <a:spLocks noChangeArrowheads="1"/>
          </p:cNvSpPr>
          <p:nvPr/>
        </p:nvSpPr>
        <p:spPr bwMode="gray">
          <a:xfrm>
            <a:off x="0" y="838200"/>
            <a:ext cx="9144000" cy="244475"/>
          </a:xfrm>
          <a:prstGeom prst="rect">
            <a:avLst/>
          </a:prstGeom>
          <a:solidFill>
            <a:schemeClr val="accent2"/>
          </a:solidFill>
          <a:ln w="9525">
            <a:noFill/>
            <a:miter lim="800000"/>
            <a:headEnd/>
            <a:tailEnd/>
          </a:ln>
          <a:effectLst/>
        </p:spPr>
        <p:txBody>
          <a:bodyPr>
            <a:spAutoFit/>
          </a:bodyPr>
          <a:lstStyle/>
          <a:p>
            <a:pPr fontAlgn="base">
              <a:spcBef>
                <a:spcPct val="50000"/>
              </a:spcBef>
              <a:spcAft>
                <a:spcPct val="0"/>
              </a:spcAft>
              <a:defRPr/>
            </a:pPr>
            <a:endParaRPr lang="zh-CN" altLang="en-US" sz="1000" b="1">
              <a:solidFill>
                <a:srgbClr val="FFFFFF"/>
              </a:solidFill>
              <a:latin typeface="Verdana" pitchFamily="34" charset="0"/>
              <a:ea typeface="宋体" pitchFamily="2" charset="-122"/>
            </a:endParaRPr>
          </a:p>
        </p:txBody>
      </p:sp>
      <p:sp>
        <p:nvSpPr>
          <p:cNvPr id="1028" name="Rectangle 4"/>
          <p:cNvSpPr>
            <a:spLocks noGrp="1" noChangeArrowheads="1"/>
          </p:cNvSpPr>
          <p:nvPr>
            <p:ph type="dt" sz="half" idx="2"/>
          </p:nvPr>
        </p:nvSpPr>
        <p:spPr bwMode="gray">
          <a:xfrm>
            <a:off x="14288" y="838200"/>
            <a:ext cx="84582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b="1">
                <a:solidFill>
                  <a:schemeClr val="bg1"/>
                </a:solidFill>
                <a:latin typeface="Arial" charset="0"/>
                <a:ea typeface="Dotum" pitchFamily="34" charset="-127"/>
              </a:defRPr>
            </a:lvl1pPr>
          </a:lstStyle>
          <a:p>
            <a:pPr fontAlgn="base">
              <a:spcBef>
                <a:spcPct val="0"/>
              </a:spcBef>
              <a:spcAft>
                <a:spcPct val="0"/>
              </a:spcAft>
              <a:defRPr/>
            </a:pPr>
            <a:endParaRPr lang="en-US" altLang="zh-CN">
              <a:solidFill>
                <a:srgbClr val="FFFFFF"/>
              </a:solidFill>
            </a:endParaRPr>
          </a:p>
        </p:txBody>
      </p:sp>
      <p:sp>
        <p:nvSpPr>
          <p:cNvPr id="8" name="Rectangle 6"/>
          <p:cNvSpPr>
            <a:spLocks noGrp="1" noChangeArrowheads="1"/>
          </p:cNvSpPr>
          <p:nvPr>
            <p:ph type="sldNum" sz="quarter" idx="4"/>
          </p:nvPr>
        </p:nvSpPr>
        <p:spPr>
          <a:xfrm>
            <a:off x="6705600" y="6537325"/>
            <a:ext cx="2133600" cy="320675"/>
          </a:xfrm>
          <a:prstGeom prst="rect">
            <a:avLst/>
          </a:prstGeom>
        </p:spPr>
        <p:txBody>
          <a:bodyPr/>
          <a:lstStyle>
            <a:lvl1pPr algn="r">
              <a:defRPr b="1">
                <a:latin typeface="Times New Roman" pitchFamily="18" charset="0"/>
                <a:cs typeface="Times New Roman" pitchFamily="18" charset="0"/>
              </a:defRPr>
            </a:lvl1pPr>
          </a:lstStyle>
          <a:p>
            <a:pPr fontAlgn="base">
              <a:spcBef>
                <a:spcPct val="0"/>
              </a:spcBef>
              <a:spcAft>
                <a:spcPct val="0"/>
              </a:spcAft>
              <a:defRPr/>
            </a:pPr>
            <a:r>
              <a:rPr lang="en-US" altLang="zh-CN" dirty="0" smtClean="0">
                <a:solidFill>
                  <a:srgbClr val="163794"/>
                </a:solidFill>
              </a:rPr>
              <a:t>                     </a:t>
            </a:r>
            <a:fld id="{FD8B4594-D84E-4E61-B1EC-0B8C6B99489C}" type="slidenum">
              <a:rPr lang="en-US" altLang="zh-CN" sz="1200" smtClean="0">
                <a:solidFill>
                  <a:srgbClr val="163794"/>
                </a:solidFill>
              </a:rPr>
              <a:pPr fontAlgn="base">
                <a:spcBef>
                  <a:spcPct val="0"/>
                </a:spcBef>
                <a:spcAft>
                  <a:spcPct val="0"/>
                </a:spcAft>
                <a:defRPr/>
              </a:pPr>
              <a:t>‹#›</a:t>
            </a:fld>
            <a:endParaRPr lang="en-US" altLang="zh-CN" dirty="0">
              <a:solidFill>
                <a:srgbClr val="163794"/>
              </a:solidFill>
            </a:endParaRPr>
          </a:p>
        </p:txBody>
      </p:sp>
    </p:spTree>
    <p:extLst>
      <p:ext uri="{BB962C8B-B14F-4D97-AF65-F5344CB8AC3E}">
        <p14:creationId xmlns:p14="http://schemas.microsoft.com/office/powerpoint/2010/main" val="36704870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iming>
    <p:tnLst>
      <p:par>
        <p:cTn id="1" dur="indefinite" restart="never" nodeType="tmRoot"/>
      </p:par>
    </p:tnLst>
  </p:timing>
  <p:hf hdr="0" ftr="0" dt="0"/>
  <p:txStyles>
    <p:titleStyle>
      <a:lvl1pPr algn="ctr" rtl="0" eaLnBrk="0" fontAlgn="base" hangingPunct="0">
        <a:spcBef>
          <a:spcPct val="0"/>
        </a:spcBef>
        <a:spcAft>
          <a:spcPct val="0"/>
        </a:spcAft>
        <a:defRPr sz="3200" b="1">
          <a:solidFill>
            <a:schemeClr val="bg1"/>
          </a:solidFill>
          <a:latin typeface="Arial" pitchFamily="34" charset="0"/>
          <a:ea typeface="宋体" pitchFamily="2" charset="-122"/>
          <a:cs typeface="Arial" pitchFamily="34" charset="0"/>
        </a:defRPr>
      </a:lvl1pPr>
      <a:lvl2pPr algn="ctr" rtl="0" eaLnBrk="0" fontAlgn="base" hangingPunct="0">
        <a:spcBef>
          <a:spcPct val="0"/>
        </a:spcBef>
        <a:spcAft>
          <a:spcPct val="0"/>
        </a:spcAft>
        <a:defRPr sz="3200" b="1">
          <a:solidFill>
            <a:schemeClr val="bg1"/>
          </a:solidFill>
          <a:latin typeface="Verdana" pitchFamily="34" charset="0"/>
        </a:defRPr>
      </a:lvl2pPr>
      <a:lvl3pPr algn="ctr" rtl="0" eaLnBrk="0" fontAlgn="base" hangingPunct="0">
        <a:spcBef>
          <a:spcPct val="0"/>
        </a:spcBef>
        <a:spcAft>
          <a:spcPct val="0"/>
        </a:spcAft>
        <a:defRPr sz="3200" b="1">
          <a:solidFill>
            <a:schemeClr val="bg1"/>
          </a:solidFill>
          <a:latin typeface="Verdana" pitchFamily="34" charset="0"/>
        </a:defRPr>
      </a:lvl3pPr>
      <a:lvl4pPr algn="ctr" rtl="0" eaLnBrk="0" fontAlgn="base" hangingPunct="0">
        <a:spcBef>
          <a:spcPct val="0"/>
        </a:spcBef>
        <a:spcAft>
          <a:spcPct val="0"/>
        </a:spcAft>
        <a:defRPr sz="3200" b="1">
          <a:solidFill>
            <a:schemeClr val="bg1"/>
          </a:solidFill>
          <a:latin typeface="Verdana" pitchFamily="34" charset="0"/>
        </a:defRPr>
      </a:lvl4pPr>
      <a:lvl5pPr algn="ctr" rtl="0" eaLnBrk="0" fontAlgn="base" hangingPunct="0">
        <a:spcBef>
          <a:spcPct val="0"/>
        </a:spcBef>
        <a:spcAft>
          <a:spcPct val="0"/>
        </a:spcAft>
        <a:defRPr sz="3200" b="1">
          <a:solidFill>
            <a:schemeClr val="bg1"/>
          </a:solidFill>
          <a:latin typeface="Verdana" pitchFamily="34" charset="0"/>
        </a:defRPr>
      </a:lvl5pPr>
      <a:lvl6pPr marL="457200" algn="ctr" rtl="0" fontAlgn="base">
        <a:spcBef>
          <a:spcPct val="0"/>
        </a:spcBef>
        <a:spcAft>
          <a:spcPct val="0"/>
        </a:spcAft>
        <a:defRPr sz="3200" b="1">
          <a:solidFill>
            <a:schemeClr val="bg1"/>
          </a:solidFill>
          <a:latin typeface="Verdana" pitchFamily="34" charset="0"/>
        </a:defRPr>
      </a:lvl6pPr>
      <a:lvl7pPr marL="914400" algn="ctr" rtl="0" fontAlgn="base">
        <a:spcBef>
          <a:spcPct val="0"/>
        </a:spcBef>
        <a:spcAft>
          <a:spcPct val="0"/>
        </a:spcAft>
        <a:defRPr sz="3200" b="1">
          <a:solidFill>
            <a:schemeClr val="bg1"/>
          </a:solidFill>
          <a:latin typeface="Verdana" pitchFamily="34" charset="0"/>
        </a:defRPr>
      </a:lvl7pPr>
      <a:lvl8pPr marL="1371600" algn="ctr" rtl="0" fontAlgn="base">
        <a:spcBef>
          <a:spcPct val="0"/>
        </a:spcBef>
        <a:spcAft>
          <a:spcPct val="0"/>
        </a:spcAft>
        <a:defRPr sz="3200" b="1">
          <a:solidFill>
            <a:schemeClr val="bg1"/>
          </a:solidFill>
          <a:latin typeface="Verdana" pitchFamily="34" charset="0"/>
        </a:defRPr>
      </a:lvl8pPr>
      <a:lvl9pPr marL="1828800" algn="ctr" rtl="0" fontAlgn="base">
        <a:spcBef>
          <a:spcPct val="0"/>
        </a:spcBef>
        <a:spcAft>
          <a:spcPct val="0"/>
        </a:spcAft>
        <a:defRPr sz="3200" b="1">
          <a:solidFill>
            <a:schemeClr val="bg1"/>
          </a:solidFill>
          <a:latin typeface="Verdana" pitchFamily="34" charset="0"/>
        </a:defRPr>
      </a:lvl9pPr>
    </p:titleStyle>
    <p:bodyStyle>
      <a:lvl1pPr marL="342900" indent="-342900" algn="l" rtl="0" eaLnBrk="0" fontAlgn="base" hangingPunct="0">
        <a:spcBef>
          <a:spcPct val="20000"/>
        </a:spcBef>
        <a:spcAft>
          <a:spcPct val="0"/>
        </a:spcAft>
        <a:buClr>
          <a:schemeClr val="hlink"/>
        </a:buClr>
        <a:buFont typeface="Wingdings" pitchFamily="2" charset="2"/>
        <a:buChar char="v"/>
        <a:defRPr sz="3200">
          <a:solidFill>
            <a:schemeClr val="tx1"/>
          </a:solidFill>
          <a:latin typeface="宋体" pitchFamily="2" charset="-122"/>
          <a:ea typeface="宋体" pitchFamily="2" charset="-122"/>
          <a:cs typeface="+mn-cs"/>
        </a:defRPr>
      </a:lvl1pPr>
      <a:lvl2pPr marL="742950" indent="-285750" algn="l" rtl="0" eaLnBrk="0" fontAlgn="base" hangingPunct="0">
        <a:spcBef>
          <a:spcPct val="20000"/>
        </a:spcBef>
        <a:spcAft>
          <a:spcPct val="0"/>
        </a:spcAft>
        <a:buClr>
          <a:schemeClr val="accent1"/>
        </a:buClr>
        <a:buFont typeface="Wingdings" pitchFamily="2" charset="2"/>
        <a:buChar char="§"/>
        <a:defRPr sz="2800">
          <a:solidFill>
            <a:schemeClr val="tx1"/>
          </a:solidFill>
          <a:latin typeface="宋体" pitchFamily="2" charset="-122"/>
          <a:ea typeface="宋体" pitchFamily="2" charset="-122"/>
        </a:defRPr>
      </a:lvl2pPr>
      <a:lvl3pPr marL="1143000" indent="-228600" algn="l" rtl="0" eaLnBrk="0" fontAlgn="base" hangingPunct="0">
        <a:spcBef>
          <a:spcPct val="20000"/>
        </a:spcBef>
        <a:spcAft>
          <a:spcPct val="0"/>
        </a:spcAft>
        <a:buClr>
          <a:schemeClr val="tx1"/>
        </a:buClr>
        <a:buChar char="•"/>
        <a:defRPr sz="2400">
          <a:solidFill>
            <a:schemeClr val="tx1"/>
          </a:solidFill>
          <a:latin typeface="宋体" pitchFamily="2" charset="-122"/>
          <a:ea typeface="宋体" pitchFamily="2" charset="-122"/>
        </a:defRPr>
      </a:lvl3pPr>
      <a:lvl4pPr marL="1600200" indent="-228600" algn="l" rtl="0" eaLnBrk="0" fontAlgn="base" hangingPunct="0">
        <a:spcBef>
          <a:spcPct val="20000"/>
        </a:spcBef>
        <a:spcAft>
          <a:spcPct val="0"/>
        </a:spcAft>
        <a:buChar char="–"/>
        <a:defRPr sz="2000">
          <a:solidFill>
            <a:schemeClr val="tx1"/>
          </a:solidFill>
          <a:latin typeface="宋体" pitchFamily="2" charset="-122"/>
          <a:ea typeface="宋体" pitchFamily="2" charset="-122"/>
        </a:defRPr>
      </a:lvl4pPr>
      <a:lvl5pPr marL="2057400" indent="-228600" algn="l" rtl="0" eaLnBrk="0" fontAlgn="base" hangingPunct="0">
        <a:spcBef>
          <a:spcPct val="20000"/>
        </a:spcBef>
        <a:spcAft>
          <a:spcPct val="0"/>
        </a:spcAft>
        <a:buChar char="»"/>
        <a:defRPr sz="2000">
          <a:solidFill>
            <a:schemeClr val="tx1"/>
          </a:solidFill>
          <a:latin typeface="宋体" pitchFamily="2" charset="-122"/>
          <a:ea typeface="宋体" pitchFamily="2" charset="-122"/>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9" name="Rectangle 15"/>
          <p:cNvSpPr>
            <a:spLocks noChangeArrowheads="1"/>
          </p:cNvSpPr>
          <p:nvPr/>
        </p:nvSpPr>
        <p:spPr bwMode="ltGray">
          <a:xfrm>
            <a:off x="0" y="0"/>
            <a:ext cx="9144000" cy="836613"/>
          </a:xfrm>
          <a:prstGeom prst="rect">
            <a:avLst/>
          </a:prstGeom>
          <a:gradFill rotWithShape="1">
            <a:gsLst>
              <a:gs pos="0">
                <a:schemeClr val="tx1">
                  <a:gamma/>
                  <a:shade val="46275"/>
                  <a:invGamma/>
                </a:schemeClr>
              </a:gs>
              <a:gs pos="50000">
                <a:schemeClr val="tx1"/>
              </a:gs>
              <a:gs pos="100000">
                <a:schemeClr val="tx1">
                  <a:gamma/>
                  <a:shade val="46275"/>
                  <a:invGamma/>
                </a:schemeClr>
              </a:gs>
            </a:gsLst>
            <a:lin ang="0" scaled="1"/>
          </a:gradFill>
          <a:ln w="9525">
            <a:noFill/>
            <a:miter lim="800000"/>
            <a:headEnd/>
            <a:tailEnd/>
          </a:ln>
          <a:effectLst/>
        </p:spPr>
        <p:txBody>
          <a:bodyPr wrap="none" anchor="ctr"/>
          <a:lstStyle/>
          <a:p>
            <a:pPr fontAlgn="base">
              <a:spcBef>
                <a:spcPct val="0"/>
              </a:spcBef>
              <a:spcAft>
                <a:spcPct val="0"/>
              </a:spcAft>
              <a:defRPr/>
            </a:pPr>
            <a:endParaRPr lang="zh-CN" altLang="en-US">
              <a:solidFill>
                <a:srgbClr val="163794"/>
              </a:solidFill>
              <a:ea typeface="宋体" pitchFamily="2" charset="-122"/>
            </a:endParaRPr>
          </a:p>
        </p:txBody>
      </p:sp>
      <p:sp>
        <p:nvSpPr>
          <p:cNvPr id="46083" name="Rectangle 3"/>
          <p:cNvSpPr>
            <a:spLocks noGrp="1" noChangeArrowheads="1"/>
          </p:cNvSpPr>
          <p:nvPr>
            <p:ph type="body" idx="1"/>
          </p:nvPr>
        </p:nvSpPr>
        <p:spPr bwMode="auto">
          <a:xfrm>
            <a:off x="457200" y="1152525"/>
            <a:ext cx="8229600" cy="52482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46085" name="Rectangle 2"/>
          <p:cNvSpPr>
            <a:spLocks noGrp="1" noChangeArrowheads="1"/>
          </p:cNvSpPr>
          <p:nvPr>
            <p:ph type="title"/>
          </p:nvPr>
        </p:nvSpPr>
        <p:spPr bwMode="white">
          <a:xfrm>
            <a:off x="304800" y="152400"/>
            <a:ext cx="8458200" cy="563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zh-CN" dirty="0" smtClean="0"/>
              <a:t>Click to edit Master title style</a:t>
            </a:r>
          </a:p>
        </p:txBody>
      </p:sp>
      <p:sp>
        <p:nvSpPr>
          <p:cNvPr id="1040" name="Text Box 16"/>
          <p:cNvSpPr txBox="1">
            <a:spLocks noChangeArrowheads="1"/>
          </p:cNvSpPr>
          <p:nvPr/>
        </p:nvSpPr>
        <p:spPr bwMode="gray">
          <a:xfrm>
            <a:off x="0" y="838200"/>
            <a:ext cx="9144000" cy="244475"/>
          </a:xfrm>
          <a:prstGeom prst="rect">
            <a:avLst/>
          </a:prstGeom>
          <a:solidFill>
            <a:schemeClr val="accent2"/>
          </a:solidFill>
          <a:ln w="9525">
            <a:noFill/>
            <a:miter lim="800000"/>
            <a:headEnd/>
            <a:tailEnd/>
          </a:ln>
          <a:effectLst/>
        </p:spPr>
        <p:txBody>
          <a:bodyPr>
            <a:spAutoFit/>
          </a:bodyPr>
          <a:lstStyle/>
          <a:p>
            <a:pPr fontAlgn="base">
              <a:spcBef>
                <a:spcPct val="50000"/>
              </a:spcBef>
              <a:spcAft>
                <a:spcPct val="0"/>
              </a:spcAft>
              <a:defRPr/>
            </a:pPr>
            <a:endParaRPr lang="zh-CN" altLang="en-US" sz="1000" b="1">
              <a:solidFill>
                <a:srgbClr val="FFFFFF"/>
              </a:solidFill>
              <a:latin typeface="Verdana" pitchFamily="34" charset="0"/>
              <a:ea typeface="宋体" pitchFamily="2" charset="-122"/>
            </a:endParaRPr>
          </a:p>
        </p:txBody>
      </p:sp>
      <p:sp>
        <p:nvSpPr>
          <p:cNvPr id="1028" name="Rectangle 4"/>
          <p:cNvSpPr>
            <a:spLocks noGrp="1" noChangeArrowheads="1"/>
          </p:cNvSpPr>
          <p:nvPr>
            <p:ph type="dt" sz="half" idx="2"/>
          </p:nvPr>
        </p:nvSpPr>
        <p:spPr bwMode="gray">
          <a:xfrm>
            <a:off x="14288" y="838200"/>
            <a:ext cx="84582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b="1">
                <a:solidFill>
                  <a:schemeClr val="bg1"/>
                </a:solidFill>
                <a:latin typeface="Arial" charset="0"/>
                <a:ea typeface="Dotum" pitchFamily="34" charset="-127"/>
              </a:defRPr>
            </a:lvl1pPr>
          </a:lstStyle>
          <a:p>
            <a:pPr fontAlgn="base">
              <a:spcBef>
                <a:spcPct val="0"/>
              </a:spcBef>
              <a:spcAft>
                <a:spcPct val="0"/>
              </a:spcAft>
              <a:defRPr/>
            </a:pPr>
            <a:endParaRPr lang="en-US" altLang="zh-CN">
              <a:solidFill>
                <a:srgbClr val="FFFFFF"/>
              </a:solidFill>
            </a:endParaRPr>
          </a:p>
        </p:txBody>
      </p:sp>
      <p:sp>
        <p:nvSpPr>
          <p:cNvPr id="8" name="Rectangle 6"/>
          <p:cNvSpPr>
            <a:spLocks noGrp="1" noChangeArrowheads="1"/>
          </p:cNvSpPr>
          <p:nvPr>
            <p:ph type="sldNum" sz="quarter" idx="4"/>
          </p:nvPr>
        </p:nvSpPr>
        <p:spPr>
          <a:xfrm>
            <a:off x="6705600" y="6537325"/>
            <a:ext cx="2133600" cy="320675"/>
          </a:xfrm>
          <a:prstGeom prst="rect">
            <a:avLst/>
          </a:prstGeom>
        </p:spPr>
        <p:txBody>
          <a:bodyPr/>
          <a:lstStyle>
            <a:lvl1pPr algn="r">
              <a:defRPr b="1">
                <a:latin typeface="Times New Roman" pitchFamily="18" charset="0"/>
                <a:cs typeface="Times New Roman" pitchFamily="18" charset="0"/>
              </a:defRPr>
            </a:lvl1pPr>
          </a:lstStyle>
          <a:p>
            <a:pPr fontAlgn="base">
              <a:spcBef>
                <a:spcPct val="0"/>
              </a:spcBef>
              <a:spcAft>
                <a:spcPct val="0"/>
              </a:spcAft>
              <a:defRPr/>
            </a:pPr>
            <a:r>
              <a:rPr lang="en-US" altLang="zh-CN" dirty="0" smtClean="0">
                <a:solidFill>
                  <a:srgbClr val="163794"/>
                </a:solidFill>
              </a:rPr>
              <a:t>                     </a:t>
            </a:r>
            <a:fld id="{FD8B4594-D84E-4E61-B1EC-0B8C6B99489C}" type="slidenum">
              <a:rPr lang="en-US" altLang="zh-CN" sz="1200" smtClean="0">
                <a:solidFill>
                  <a:srgbClr val="163794"/>
                </a:solidFill>
              </a:rPr>
              <a:pPr fontAlgn="base">
                <a:spcBef>
                  <a:spcPct val="0"/>
                </a:spcBef>
                <a:spcAft>
                  <a:spcPct val="0"/>
                </a:spcAft>
                <a:defRPr/>
              </a:pPr>
              <a:t>‹#›</a:t>
            </a:fld>
            <a:endParaRPr lang="en-US" altLang="zh-CN" dirty="0">
              <a:solidFill>
                <a:srgbClr val="163794"/>
              </a:solidFill>
            </a:endParaRPr>
          </a:p>
        </p:txBody>
      </p:sp>
    </p:spTree>
    <p:extLst>
      <p:ext uri="{BB962C8B-B14F-4D97-AF65-F5344CB8AC3E}">
        <p14:creationId xmlns:p14="http://schemas.microsoft.com/office/powerpoint/2010/main" val="39998969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iming>
    <p:tnLst>
      <p:par>
        <p:cTn id="1" dur="indefinite" restart="never" nodeType="tmRoot"/>
      </p:par>
    </p:tnLst>
  </p:timing>
  <p:hf hdr="0" ftr="0" dt="0"/>
  <p:txStyles>
    <p:titleStyle>
      <a:lvl1pPr algn="ctr" rtl="0" eaLnBrk="0" fontAlgn="base" hangingPunct="0">
        <a:spcBef>
          <a:spcPct val="0"/>
        </a:spcBef>
        <a:spcAft>
          <a:spcPct val="0"/>
        </a:spcAft>
        <a:defRPr sz="3200" b="1">
          <a:solidFill>
            <a:schemeClr val="bg1"/>
          </a:solidFill>
          <a:latin typeface="Arial" pitchFamily="34" charset="0"/>
          <a:ea typeface="宋体" pitchFamily="2" charset="-122"/>
          <a:cs typeface="Arial" pitchFamily="34" charset="0"/>
        </a:defRPr>
      </a:lvl1pPr>
      <a:lvl2pPr algn="ctr" rtl="0" eaLnBrk="0" fontAlgn="base" hangingPunct="0">
        <a:spcBef>
          <a:spcPct val="0"/>
        </a:spcBef>
        <a:spcAft>
          <a:spcPct val="0"/>
        </a:spcAft>
        <a:defRPr sz="3200" b="1">
          <a:solidFill>
            <a:schemeClr val="bg1"/>
          </a:solidFill>
          <a:latin typeface="Verdana" pitchFamily="34" charset="0"/>
        </a:defRPr>
      </a:lvl2pPr>
      <a:lvl3pPr algn="ctr" rtl="0" eaLnBrk="0" fontAlgn="base" hangingPunct="0">
        <a:spcBef>
          <a:spcPct val="0"/>
        </a:spcBef>
        <a:spcAft>
          <a:spcPct val="0"/>
        </a:spcAft>
        <a:defRPr sz="3200" b="1">
          <a:solidFill>
            <a:schemeClr val="bg1"/>
          </a:solidFill>
          <a:latin typeface="Verdana" pitchFamily="34" charset="0"/>
        </a:defRPr>
      </a:lvl3pPr>
      <a:lvl4pPr algn="ctr" rtl="0" eaLnBrk="0" fontAlgn="base" hangingPunct="0">
        <a:spcBef>
          <a:spcPct val="0"/>
        </a:spcBef>
        <a:spcAft>
          <a:spcPct val="0"/>
        </a:spcAft>
        <a:defRPr sz="3200" b="1">
          <a:solidFill>
            <a:schemeClr val="bg1"/>
          </a:solidFill>
          <a:latin typeface="Verdana" pitchFamily="34" charset="0"/>
        </a:defRPr>
      </a:lvl4pPr>
      <a:lvl5pPr algn="ctr" rtl="0" eaLnBrk="0" fontAlgn="base" hangingPunct="0">
        <a:spcBef>
          <a:spcPct val="0"/>
        </a:spcBef>
        <a:spcAft>
          <a:spcPct val="0"/>
        </a:spcAft>
        <a:defRPr sz="3200" b="1">
          <a:solidFill>
            <a:schemeClr val="bg1"/>
          </a:solidFill>
          <a:latin typeface="Verdana" pitchFamily="34" charset="0"/>
        </a:defRPr>
      </a:lvl5pPr>
      <a:lvl6pPr marL="457200" algn="ctr" rtl="0" fontAlgn="base">
        <a:spcBef>
          <a:spcPct val="0"/>
        </a:spcBef>
        <a:spcAft>
          <a:spcPct val="0"/>
        </a:spcAft>
        <a:defRPr sz="3200" b="1">
          <a:solidFill>
            <a:schemeClr val="bg1"/>
          </a:solidFill>
          <a:latin typeface="Verdana" pitchFamily="34" charset="0"/>
        </a:defRPr>
      </a:lvl6pPr>
      <a:lvl7pPr marL="914400" algn="ctr" rtl="0" fontAlgn="base">
        <a:spcBef>
          <a:spcPct val="0"/>
        </a:spcBef>
        <a:spcAft>
          <a:spcPct val="0"/>
        </a:spcAft>
        <a:defRPr sz="3200" b="1">
          <a:solidFill>
            <a:schemeClr val="bg1"/>
          </a:solidFill>
          <a:latin typeface="Verdana" pitchFamily="34" charset="0"/>
        </a:defRPr>
      </a:lvl7pPr>
      <a:lvl8pPr marL="1371600" algn="ctr" rtl="0" fontAlgn="base">
        <a:spcBef>
          <a:spcPct val="0"/>
        </a:spcBef>
        <a:spcAft>
          <a:spcPct val="0"/>
        </a:spcAft>
        <a:defRPr sz="3200" b="1">
          <a:solidFill>
            <a:schemeClr val="bg1"/>
          </a:solidFill>
          <a:latin typeface="Verdana" pitchFamily="34" charset="0"/>
        </a:defRPr>
      </a:lvl8pPr>
      <a:lvl9pPr marL="1828800" algn="ctr" rtl="0" fontAlgn="base">
        <a:spcBef>
          <a:spcPct val="0"/>
        </a:spcBef>
        <a:spcAft>
          <a:spcPct val="0"/>
        </a:spcAft>
        <a:defRPr sz="3200" b="1">
          <a:solidFill>
            <a:schemeClr val="bg1"/>
          </a:solidFill>
          <a:latin typeface="Verdana" pitchFamily="34" charset="0"/>
        </a:defRPr>
      </a:lvl9pPr>
    </p:titleStyle>
    <p:bodyStyle>
      <a:lvl1pPr marL="342900" indent="-342900" algn="l" rtl="0" eaLnBrk="0" fontAlgn="base" hangingPunct="0">
        <a:spcBef>
          <a:spcPct val="20000"/>
        </a:spcBef>
        <a:spcAft>
          <a:spcPct val="0"/>
        </a:spcAft>
        <a:buClr>
          <a:schemeClr val="hlink"/>
        </a:buClr>
        <a:buFont typeface="Wingdings" pitchFamily="2" charset="2"/>
        <a:buChar char="v"/>
        <a:defRPr sz="3200">
          <a:solidFill>
            <a:schemeClr val="tx1"/>
          </a:solidFill>
          <a:latin typeface="宋体" pitchFamily="2" charset="-122"/>
          <a:ea typeface="宋体" pitchFamily="2" charset="-122"/>
          <a:cs typeface="+mn-cs"/>
        </a:defRPr>
      </a:lvl1pPr>
      <a:lvl2pPr marL="742950" indent="-285750" algn="l" rtl="0" eaLnBrk="0" fontAlgn="base" hangingPunct="0">
        <a:spcBef>
          <a:spcPct val="20000"/>
        </a:spcBef>
        <a:spcAft>
          <a:spcPct val="0"/>
        </a:spcAft>
        <a:buClr>
          <a:schemeClr val="accent1"/>
        </a:buClr>
        <a:buFont typeface="Wingdings" pitchFamily="2" charset="2"/>
        <a:buChar char="§"/>
        <a:defRPr sz="2800">
          <a:solidFill>
            <a:schemeClr val="tx1"/>
          </a:solidFill>
          <a:latin typeface="宋体" pitchFamily="2" charset="-122"/>
          <a:ea typeface="宋体" pitchFamily="2" charset="-122"/>
        </a:defRPr>
      </a:lvl2pPr>
      <a:lvl3pPr marL="1143000" indent="-228600" algn="l" rtl="0" eaLnBrk="0" fontAlgn="base" hangingPunct="0">
        <a:spcBef>
          <a:spcPct val="20000"/>
        </a:spcBef>
        <a:spcAft>
          <a:spcPct val="0"/>
        </a:spcAft>
        <a:buClr>
          <a:schemeClr val="tx1"/>
        </a:buClr>
        <a:buChar char="•"/>
        <a:defRPr sz="2400">
          <a:solidFill>
            <a:schemeClr val="tx1"/>
          </a:solidFill>
          <a:latin typeface="宋体" pitchFamily="2" charset="-122"/>
          <a:ea typeface="宋体" pitchFamily="2" charset="-122"/>
        </a:defRPr>
      </a:lvl3pPr>
      <a:lvl4pPr marL="1600200" indent="-228600" algn="l" rtl="0" eaLnBrk="0" fontAlgn="base" hangingPunct="0">
        <a:spcBef>
          <a:spcPct val="20000"/>
        </a:spcBef>
        <a:spcAft>
          <a:spcPct val="0"/>
        </a:spcAft>
        <a:buChar char="–"/>
        <a:defRPr sz="2000">
          <a:solidFill>
            <a:schemeClr val="tx1"/>
          </a:solidFill>
          <a:latin typeface="宋体" pitchFamily="2" charset="-122"/>
          <a:ea typeface="宋体" pitchFamily="2" charset="-122"/>
        </a:defRPr>
      </a:lvl4pPr>
      <a:lvl5pPr marL="2057400" indent="-228600" algn="l" rtl="0" eaLnBrk="0" fontAlgn="base" hangingPunct="0">
        <a:spcBef>
          <a:spcPct val="20000"/>
        </a:spcBef>
        <a:spcAft>
          <a:spcPct val="0"/>
        </a:spcAft>
        <a:buChar char="»"/>
        <a:defRPr sz="2000">
          <a:solidFill>
            <a:schemeClr val="tx1"/>
          </a:solidFill>
          <a:latin typeface="宋体" pitchFamily="2" charset="-122"/>
          <a:ea typeface="宋体" pitchFamily="2" charset="-122"/>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images.google.com/imgres?imgurl=http://zh.wikipedia.org/upload/5/57/%E5%8C%97%E5%A4%A7%E6%A0%A1%E5%BE%BD.png&amp;imgrefurl=http://zh.wikipedia.org/wiki/%E5%8C%97%E4%BA%AC%E5%A4%A7%E5%AD%A6&amp;h=155&amp;w=158&amp;sz=38&amp;tbnid=bsIsbrzV_7IJ:&amp;tbnh=90&amp;tbnw=91&amp;start=1&amp;prev=/images?q=%E5%8C%97%E4%BA%AC%E5%A4%A7%E5%AD%A6+%E6%A0%A1%E5%BE%BD&amp;hl=zh-CN&amp;lr=&amp;newwindow=1" TargetMode="External"/><Relationship Id="rId2" Type="http://schemas.openxmlformats.org/officeDocument/2006/relationships/notesSlide" Target="../notesSlides/notesSlide1.xml"/><Relationship Id="rId1" Type="http://schemas.openxmlformats.org/officeDocument/2006/relationships/slideLayout" Target="../slideLayouts/slideLayout24.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3.xml"/><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13.xml"/><Relationship Id="rId5" Type="http://schemas.openxmlformats.org/officeDocument/2006/relationships/image" Target="../media/image25.pn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notesSlide" Target="../notesSlides/notesSlide14.xml"/><Relationship Id="rId7" Type="http://schemas.openxmlformats.org/officeDocument/2006/relationships/image" Target="../media/image26.emf"/><Relationship Id="rId2" Type="http://schemas.openxmlformats.org/officeDocument/2006/relationships/slideLayout" Target="../slideLayouts/slideLayout13.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28.png"/><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13.xml"/><Relationship Id="rId5" Type="http://schemas.openxmlformats.org/officeDocument/2006/relationships/image" Target="../media/image32.png"/><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13.xml"/><Relationship Id="rId5" Type="http://schemas.openxmlformats.org/officeDocument/2006/relationships/image" Target="../media/image32.png"/><Relationship Id="rId4" Type="http://schemas.openxmlformats.org/officeDocument/2006/relationships/image" Target="../media/image34.png"/></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7.xml"/><Relationship Id="rId1" Type="http://schemas.openxmlformats.org/officeDocument/2006/relationships/slideLayout" Target="../slideLayouts/slideLayout13.xml"/><Relationship Id="rId5" Type="http://schemas.openxmlformats.org/officeDocument/2006/relationships/image" Target="../media/image37.png"/><Relationship Id="rId4" Type="http://schemas.openxmlformats.org/officeDocument/2006/relationships/image" Target="../media/image36.png"/></Relationships>
</file>

<file path=ppt/slides/_rels/slide18.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notesSlide" Target="../notesSlides/notesSlide18.xml"/><Relationship Id="rId1" Type="http://schemas.openxmlformats.org/officeDocument/2006/relationships/slideLayout" Target="../slideLayouts/slideLayout13.xml"/><Relationship Id="rId6" Type="http://schemas.openxmlformats.org/officeDocument/2006/relationships/image" Target="../media/image41.png"/><Relationship Id="rId5" Type="http://schemas.openxmlformats.org/officeDocument/2006/relationships/image" Target="../media/image40.png"/><Relationship Id="rId10" Type="http://schemas.openxmlformats.org/officeDocument/2006/relationships/image" Target="../media/image45.png"/><Relationship Id="rId4" Type="http://schemas.openxmlformats.org/officeDocument/2006/relationships/image" Target="../media/image39.png"/><Relationship Id="rId9" Type="http://schemas.openxmlformats.org/officeDocument/2006/relationships/image" Target="../media/image44.png"/></Relationships>
</file>

<file path=ppt/slides/_rels/slide1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image" Target="../media/image4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openxmlformats.org/officeDocument/2006/relationships/image" Target="../media/image49.png"/></Relationships>
</file>

<file path=ppt/slides/_rels/slide2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1.xml"/><Relationship Id="rId1" Type="http://schemas.openxmlformats.org/officeDocument/2006/relationships/slideLayout" Target="../slideLayouts/slideLayout13.xml"/><Relationship Id="rId5" Type="http://schemas.openxmlformats.org/officeDocument/2006/relationships/image" Target="../media/image52.png"/><Relationship Id="rId4" Type="http://schemas.openxmlformats.org/officeDocument/2006/relationships/image" Target="../media/image51.png"/></Relationships>
</file>

<file path=ppt/slides/_rels/slide2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2.xml"/><Relationship Id="rId1" Type="http://schemas.openxmlformats.org/officeDocument/2006/relationships/slideLayout" Target="../slideLayouts/slideLayout13.xml"/><Relationship Id="rId5" Type="http://schemas.openxmlformats.org/officeDocument/2006/relationships/image" Target="../media/image55.png"/><Relationship Id="rId4" Type="http://schemas.openxmlformats.org/officeDocument/2006/relationships/image" Target="../media/image54.png"/></Relationships>
</file>

<file path=ppt/slides/_rels/slide2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3.xml"/><Relationship Id="rId1" Type="http://schemas.openxmlformats.org/officeDocument/2006/relationships/slideLayout" Target="../slideLayouts/slideLayout13.xml"/><Relationship Id="rId4" Type="http://schemas.openxmlformats.org/officeDocument/2006/relationships/image" Target="../media/image57.png"/></Relationships>
</file>

<file path=ppt/slides/_rels/slide2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4.xml"/><Relationship Id="rId1" Type="http://schemas.openxmlformats.org/officeDocument/2006/relationships/slideLayout" Target="../slideLayouts/slideLayout13.xml"/><Relationship Id="rId4" Type="http://schemas.openxmlformats.org/officeDocument/2006/relationships/image" Target="../media/image59.png"/></Relationships>
</file>

<file path=ppt/slides/_rels/slide2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5.xml"/><Relationship Id="rId1" Type="http://schemas.openxmlformats.org/officeDocument/2006/relationships/slideLayout" Target="../slideLayouts/slideLayout13.xml"/><Relationship Id="rId4" Type="http://schemas.openxmlformats.org/officeDocument/2006/relationships/image" Target="../media/image61.png"/></Relationships>
</file>

<file path=ppt/slides/_rels/slide2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5299" name="Group 8"/>
          <p:cNvGrpSpPr>
            <a:grpSpLocks/>
          </p:cNvGrpSpPr>
          <p:nvPr/>
        </p:nvGrpSpPr>
        <p:grpSpPr bwMode="auto">
          <a:xfrm>
            <a:off x="0" y="2133600"/>
            <a:ext cx="9009063" cy="1052513"/>
            <a:chOff x="0" y="1536"/>
            <a:chExt cx="5675" cy="663"/>
          </a:xfrm>
        </p:grpSpPr>
        <p:grpSp>
          <p:nvGrpSpPr>
            <p:cNvPr id="55305" name="Group 9"/>
            <p:cNvGrpSpPr>
              <a:grpSpLocks/>
            </p:cNvGrpSpPr>
            <p:nvPr/>
          </p:nvGrpSpPr>
          <p:grpSpPr bwMode="auto">
            <a:xfrm>
              <a:off x="183" y="1604"/>
              <a:ext cx="448" cy="299"/>
              <a:chOff x="720" y="336"/>
              <a:chExt cx="624" cy="432"/>
            </a:xfrm>
          </p:grpSpPr>
          <p:sp>
            <p:nvSpPr>
              <p:cNvPr id="55312" name="Rectangle 10"/>
              <p:cNvSpPr>
                <a:spLocks noChangeArrowheads="1"/>
              </p:cNvSpPr>
              <p:nvPr/>
            </p:nvSpPr>
            <p:spPr bwMode="auto">
              <a:xfrm>
                <a:off x="720" y="336"/>
                <a:ext cx="384" cy="432"/>
              </a:xfrm>
              <a:prstGeom prst="rect">
                <a:avLst/>
              </a:prstGeom>
              <a:solidFill>
                <a:schemeClr val="folHlink"/>
              </a:solidFill>
              <a:ln w="9525">
                <a:noFill/>
                <a:miter lim="800000"/>
                <a:headEnd/>
                <a:tailEnd/>
              </a:ln>
            </p:spPr>
            <p:txBody>
              <a:bodyPr wrap="none" anchor="ctr"/>
              <a:lstStyle/>
              <a:p>
                <a:pPr fontAlgn="base">
                  <a:spcBef>
                    <a:spcPct val="0"/>
                  </a:spcBef>
                  <a:spcAft>
                    <a:spcPct val="0"/>
                  </a:spcAft>
                </a:pPr>
                <a:endParaRPr lang="zh-CN" altLang="en-US">
                  <a:solidFill>
                    <a:srgbClr val="163794"/>
                  </a:solidFill>
                  <a:ea typeface="宋体" pitchFamily="2" charset="-122"/>
                </a:endParaRPr>
              </a:p>
            </p:txBody>
          </p:sp>
          <p:sp>
            <p:nvSpPr>
              <p:cNvPr id="55313" name="Rectangle 11"/>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w="9525">
                <a:noFill/>
                <a:miter lim="800000"/>
                <a:headEnd/>
                <a:tailEnd/>
              </a:ln>
            </p:spPr>
            <p:txBody>
              <a:bodyPr wrap="none" anchor="ctr"/>
              <a:lstStyle/>
              <a:p>
                <a:pPr fontAlgn="base">
                  <a:spcBef>
                    <a:spcPct val="0"/>
                  </a:spcBef>
                  <a:spcAft>
                    <a:spcPct val="0"/>
                  </a:spcAft>
                </a:pPr>
                <a:endParaRPr lang="zh-CN" altLang="en-US">
                  <a:solidFill>
                    <a:srgbClr val="163794"/>
                  </a:solidFill>
                  <a:ea typeface="宋体" pitchFamily="2" charset="-122"/>
                </a:endParaRPr>
              </a:p>
            </p:txBody>
          </p:sp>
        </p:grpSp>
        <p:grpSp>
          <p:nvGrpSpPr>
            <p:cNvPr id="55306" name="Group 12"/>
            <p:cNvGrpSpPr>
              <a:grpSpLocks/>
            </p:cNvGrpSpPr>
            <p:nvPr/>
          </p:nvGrpSpPr>
          <p:grpSpPr bwMode="auto">
            <a:xfrm>
              <a:off x="261" y="1870"/>
              <a:ext cx="465" cy="299"/>
              <a:chOff x="912" y="2640"/>
              <a:chExt cx="672" cy="432"/>
            </a:xfrm>
          </p:grpSpPr>
          <p:sp>
            <p:nvSpPr>
              <p:cNvPr id="55310" name="Rectangle 13"/>
              <p:cNvSpPr>
                <a:spLocks noChangeArrowheads="1"/>
              </p:cNvSpPr>
              <p:nvPr/>
            </p:nvSpPr>
            <p:spPr bwMode="auto">
              <a:xfrm>
                <a:off x="912" y="2640"/>
                <a:ext cx="384" cy="432"/>
              </a:xfrm>
              <a:prstGeom prst="rect">
                <a:avLst/>
              </a:prstGeom>
              <a:solidFill>
                <a:schemeClr val="accent2"/>
              </a:solidFill>
              <a:ln w="9525">
                <a:noFill/>
                <a:miter lim="800000"/>
                <a:headEnd/>
                <a:tailEnd/>
              </a:ln>
            </p:spPr>
            <p:txBody>
              <a:bodyPr wrap="none" anchor="ctr"/>
              <a:lstStyle/>
              <a:p>
                <a:pPr fontAlgn="base">
                  <a:spcBef>
                    <a:spcPct val="0"/>
                  </a:spcBef>
                  <a:spcAft>
                    <a:spcPct val="0"/>
                  </a:spcAft>
                </a:pPr>
                <a:endParaRPr lang="zh-CN" altLang="en-US">
                  <a:solidFill>
                    <a:srgbClr val="163794"/>
                  </a:solidFill>
                  <a:ea typeface="宋体" pitchFamily="2" charset="-122"/>
                </a:endParaRPr>
              </a:p>
            </p:txBody>
          </p:sp>
          <p:sp>
            <p:nvSpPr>
              <p:cNvPr id="55311" name="Rectangle 14"/>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w="9525">
                <a:noFill/>
                <a:miter lim="800000"/>
                <a:headEnd/>
                <a:tailEnd/>
              </a:ln>
            </p:spPr>
            <p:txBody>
              <a:bodyPr wrap="none" anchor="ctr"/>
              <a:lstStyle/>
              <a:p>
                <a:pPr fontAlgn="base">
                  <a:spcBef>
                    <a:spcPct val="0"/>
                  </a:spcBef>
                  <a:spcAft>
                    <a:spcPct val="0"/>
                  </a:spcAft>
                </a:pPr>
                <a:endParaRPr lang="zh-CN" altLang="en-US">
                  <a:solidFill>
                    <a:srgbClr val="163794"/>
                  </a:solidFill>
                  <a:ea typeface="宋体" pitchFamily="2" charset="-122"/>
                </a:endParaRPr>
              </a:p>
            </p:txBody>
          </p:sp>
        </p:grpSp>
        <p:sp>
          <p:nvSpPr>
            <p:cNvPr id="55307" name="Rectangle 15"/>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w="9525">
              <a:noFill/>
              <a:miter lim="800000"/>
              <a:headEnd/>
              <a:tailEnd/>
            </a:ln>
          </p:spPr>
          <p:txBody>
            <a:bodyPr wrap="none" anchor="ctr"/>
            <a:lstStyle/>
            <a:p>
              <a:pPr fontAlgn="base">
                <a:spcBef>
                  <a:spcPct val="0"/>
                </a:spcBef>
                <a:spcAft>
                  <a:spcPct val="0"/>
                </a:spcAft>
              </a:pPr>
              <a:endParaRPr lang="zh-CN" altLang="en-US">
                <a:solidFill>
                  <a:srgbClr val="163794"/>
                </a:solidFill>
                <a:ea typeface="宋体" pitchFamily="2" charset="-122"/>
              </a:endParaRPr>
            </a:p>
          </p:txBody>
        </p:sp>
        <p:sp>
          <p:nvSpPr>
            <p:cNvPr id="55308" name="Rectangle 16"/>
            <p:cNvSpPr>
              <a:spLocks noChangeArrowheads="1"/>
            </p:cNvSpPr>
            <p:nvPr/>
          </p:nvSpPr>
          <p:spPr bwMode="auto">
            <a:xfrm>
              <a:off x="400" y="1536"/>
              <a:ext cx="20" cy="663"/>
            </a:xfrm>
            <a:prstGeom prst="rect">
              <a:avLst/>
            </a:prstGeom>
            <a:solidFill>
              <a:schemeClr val="bg2"/>
            </a:solidFill>
            <a:ln w="9525">
              <a:noFill/>
              <a:miter lim="800000"/>
              <a:headEnd/>
              <a:tailEnd/>
            </a:ln>
          </p:spPr>
          <p:txBody>
            <a:bodyPr wrap="none" anchor="ctr"/>
            <a:lstStyle/>
            <a:p>
              <a:pPr fontAlgn="base">
                <a:spcBef>
                  <a:spcPct val="0"/>
                </a:spcBef>
                <a:spcAft>
                  <a:spcPct val="0"/>
                </a:spcAft>
              </a:pPr>
              <a:endParaRPr lang="zh-CN" altLang="en-US">
                <a:solidFill>
                  <a:srgbClr val="163794"/>
                </a:solidFill>
                <a:ea typeface="宋体" pitchFamily="2" charset="-122"/>
              </a:endParaRPr>
            </a:p>
          </p:txBody>
        </p:sp>
        <p:sp>
          <p:nvSpPr>
            <p:cNvPr id="55309" name="Rectangle 17"/>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w="9525">
              <a:noFill/>
              <a:miter lim="800000"/>
              <a:headEnd/>
              <a:tailEnd/>
            </a:ln>
          </p:spPr>
          <p:txBody>
            <a:bodyPr wrap="none" anchor="ctr"/>
            <a:lstStyle/>
            <a:p>
              <a:pPr fontAlgn="base">
                <a:spcBef>
                  <a:spcPct val="0"/>
                </a:spcBef>
                <a:spcAft>
                  <a:spcPct val="0"/>
                </a:spcAft>
              </a:pPr>
              <a:endParaRPr lang="zh-CN" altLang="en-US">
                <a:solidFill>
                  <a:srgbClr val="163794"/>
                </a:solidFill>
                <a:ea typeface="宋体" pitchFamily="2" charset="-122"/>
              </a:endParaRPr>
            </a:p>
          </p:txBody>
        </p:sp>
      </p:grpSp>
      <p:sp>
        <p:nvSpPr>
          <p:cNvPr id="55301" name="Rectangle 20"/>
          <p:cNvSpPr>
            <a:spLocks noChangeArrowheads="1"/>
          </p:cNvSpPr>
          <p:nvPr/>
        </p:nvSpPr>
        <p:spPr bwMode="auto">
          <a:xfrm>
            <a:off x="3870608" y="6172200"/>
            <a:ext cx="1351717" cy="313932"/>
          </a:xfrm>
          <a:prstGeom prst="rect">
            <a:avLst/>
          </a:prstGeom>
          <a:noFill/>
          <a:ln w="9525">
            <a:noFill/>
            <a:miter lim="800000"/>
            <a:headEnd/>
            <a:tailEnd/>
          </a:ln>
        </p:spPr>
        <p:txBody>
          <a:bodyPr wrap="none">
            <a:spAutoFit/>
          </a:bodyPr>
          <a:lstStyle/>
          <a:p>
            <a:pPr fontAlgn="base">
              <a:lnSpc>
                <a:spcPct val="80000"/>
              </a:lnSpc>
              <a:spcBef>
                <a:spcPct val="20000"/>
              </a:spcBef>
              <a:spcAft>
                <a:spcPct val="0"/>
              </a:spcAft>
              <a:buClr>
                <a:srgbClr val="969696"/>
              </a:buClr>
              <a:buSzPct val="60000"/>
            </a:pPr>
            <a:r>
              <a:rPr lang="en-US" altLang="zh-CN" b="1" dirty="0" smtClean="0">
                <a:solidFill>
                  <a:srgbClr val="000066"/>
                </a:solidFill>
                <a:cs typeface="Times New Roman" pitchFamily="18" charset="0"/>
              </a:rPr>
              <a:t>2015-11-17</a:t>
            </a:r>
            <a:endParaRPr lang="en-US" altLang="zh-CN" b="1" dirty="0">
              <a:solidFill>
                <a:srgbClr val="000066"/>
              </a:solidFill>
              <a:cs typeface="Times New Roman" pitchFamily="18" charset="0"/>
            </a:endParaRPr>
          </a:p>
        </p:txBody>
      </p:sp>
      <p:pic>
        <p:nvPicPr>
          <p:cNvPr id="2074" name="Picture 26" descr="%E5%8C%97%E5%A4%A7%E6%A0%A1%E5%BE%BD">
            <a:hlinkClick r:id="rId3"/>
          </p:cNvPr>
          <p:cNvPicPr>
            <a:picLocks noChangeAspect="1" noChangeArrowheads="1"/>
          </p:cNvPicPr>
          <p:nvPr/>
        </p:nvPicPr>
        <p:blipFill>
          <a:blip r:embed="rId4"/>
          <a:srcRect/>
          <a:stretch>
            <a:fillRect/>
          </a:stretch>
        </p:blipFill>
        <p:spPr bwMode="auto">
          <a:xfrm>
            <a:off x="-32" y="0"/>
            <a:ext cx="720725" cy="712788"/>
          </a:xfrm>
          <a:prstGeom prst="rect">
            <a:avLst/>
          </a:prstGeom>
          <a:noFill/>
          <a:ln w="9525">
            <a:noFill/>
            <a:miter lim="800000"/>
            <a:headEnd/>
            <a:tailEnd/>
          </a:ln>
        </p:spPr>
      </p:pic>
      <p:sp>
        <p:nvSpPr>
          <p:cNvPr id="2" name="矩形 1"/>
          <p:cNvSpPr/>
          <p:nvPr/>
        </p:nvSpPr>
        <p:spPr>
          <a:xfrm>
            <a:off x="2286000" y="4473928"/>
            <a:ext cx="4572000" cy="978729"/>
          </a:xfrm>
          <a:prstGeom prst="rect">
            <a:avLst/>
          </a:prstGeom>
        </p:spPr>
        <p:txBody>
          <a:bodyPr>
            <a:spAutoFit/>
          </a:bodyPr>
          <a:lstStyle/>
          <a:p>
            <a:pPr lvl="0" algn="ctr" fontAlgn="base">
              <a:lnSpc>
                <a:spcPct val="80000"/>
              </a:lnSpc>
              <a:spcBef>
                <a:spcPct val="0"/>
              </a:spcBef>
              <a:spcAft>
                <a:spcPct val="0"/>
              </a:spcAft>
              <a:buClr>
                <a:srgbClr val="9BBB59"/>
              </a:buClr>
              <a:defRPr/>
            </a:pPr>
            <a:r>
              <a:rPr lang="en-US" altLang="zh-CN" sz="2400" b="1" dirty="0">
                <a:solidFill>
                  <a:srgbClr val="990000"/>
                </a:solidFill>
                <a:cs typeface="Times New Roman" pitchFamily="18" charset="0"/>
                <a:sym typeface="Arial Unicode MS" pitchFamily="34" charset="-122"/>
              </a:rPr>
              <a:t>Reporter: </a:t>
            </a:r>
            <a:r>
              <a:rPr lang="en-US" altLang="zh-CN" sz="2400" b="1" dirty="0" smtClean="0">
                <a:solidFill>
                  <a:srgbClr val="990000"/>
                </a:solidFill>
                <a:cs typeface="Times New Roman" pitchFamily="18" charset="0"/>
                <a:sym typeface="Arial Unicode MS" pitchFamily="34" charset="-122"/>
              </a:rPr>
              <a:t>Yang Chao</a:t>
            </a:r>
          </a:p>
          <a:p>
            <a:pPr lvl="0" algn="ctr" fontAlgn="base">
              <a:lnSpc>
                <a:spcPct val="80000"/>
              </a:lnSpc>
              <a:spcBef>
                <a:spcPct val="0"/>
              </a:spcBef>
              <a:spcAft>
                <a:spcPct val="0"/>
              </a:spcAft>
              <a:buClr>
                <a:srgbClr val="9BBB59"/>
              </a:buClr>
              <a:defRPr/>
            </a:pPr>
            <a:endParaRPr lang="zh-CN" altLang="en-US" sz="2400" b="1" dirty="0">
              <a:solidFill>
                <a:srgbClr val="990000"/>
              </a:solidFill>
              <a:cs typeface="Times New Roman" pitchFamily="18" charset="0"/>
              <a:sym typeface="Arial Unicode MS" pitchFamily="34" charset="-122"/>
            </a:endParaRPr>
          </a:p>
          <a:p>
            <a:pPr lvl="0" algn="ctr" fontAlgn="base">
              <a:lnSpc>
                <a:spcPct val="80000"/>
              </a:lnSpc>
              <a:spcBef>
                <a:spcPct val="0"/>
              </a:spcBef>
              <a:spcAft>
                <a:spcPct val="0"/>
              </a:spcAft>
              <a:buClr>
                <a:srgbClr val="9BBB59"/>
              </a:buClr>
              <a:defRPr/>
            </a:pPr>
            <a:r>
              <a:rPr lang="en-US" altLang="zh-CN" sz="2400" b="1" dirty="0">
                <a:solidFill>
                  <a:srgbClr val="990000"/>
                </a:solidFill>
                <a:cs typeface="Times New Roman" pitchFamily="18" charset="0"/>
                <a:sym typeface="Arial Unicode MS" pitchFamily="34" charset="-122"/>
              </a:rPr>
              <a:t>Supervisor: Prof. Yong </a:t>
            </a:r>
            <a:r>
              <a:rPr lang="en-US" altLang="zh-CN" sz="2400" b="1" dirty="0" smtClean="0">
                <a:solidFill>
                  <a:srgbClr val="990000"/>
                </a:solidFill>
                <a:cs typeface="Times New Roman" pitchFamily="18" charset="0"/>
                <a:sym typeface="Arial Unicode MS" pitchFamily="34" charset="-122"/>
              </a:rPr>
              <a:t>Huang</a:t>
            </a:r>
            <a:endParaRPr lang="zh-CN" altLang="en-US" sz="2400" b="1" dirty="0">
              <a:solidFill>
                <a:srgbClr val="990000"/>
              </a:solidFill>
              <a:cs typeface="Times New Roman" pitchFamily="18" charset="0"/>
              <a:sym typeface="Arial Unicode MS" pitchFamily="34" charset="-122"/>
            </a:endParaRPr>
          </a:p>
        </p:txBody>
      </p:sp>
      <p:sp>
        <p:nvSpPr>
          <p:cNvPr id="55298" name="Rectangle 6"/>
          <p:cNvSpPr>
            <a:spLocks noChangeArrowheads="1"/>
          </p:cNvSpPr>
          <p:nvPr/>
        </p:nvSpPr>
        <p:spPr bwMode="auto">
          <a:xfrm>
            <a:off x="1394335" y="1796623"/>
            <a:ext cx="6971780" cy="1200329"/>
          </a:xfrm>
          <a:prstGeom prst="rect">
            <a:avLst/>
          </a:prstGeom>
          <a:noFill/>
          <a:ln w="9525">
            <a:noFill/>
            <a:miter lim="800000"/>
            <a:headEnd/>
            <a:tailEnd/>
          </a:ln>
        </p:spPr>
        <p:txBody>
          <a:bodyPr wrap="none">
            <a:spAutoFit/>
          </a:bodyPr>
          <a:lstStyle/>
          <a:p>
            <a:pPr algn="ctr" fontAlgn="base">
              <a:spcBef>
                <a:spcPct val="0"/>
              </a:spcBef>
              <a:spcAft>
                <a:spcPct val="0"/>
              </a:spcAft>
            </a:pPr>
            <a:r>
              <a:rPr lang="en-US" altLang="zh-CN" sz="3600" b="1" dirty="0" smtClean="0">
                <a:solidFill>
                  <a:srgbClr val="163794"/>
                </a:solidFill>
                <a:latin typeface="微软雅黑" pitchFamily="34" charset="-122"/>
                <a:ea typeface="微软雅黑" pitchFamily="34" charset="-122"/>
                <a:cs typeface="Arial" pitchFamily="34" charset="0"/>
              </a:rPr>
              <a:t>The Transformation of </a:t>
            </a:r>
          </a:p>
          <a:p>
            <a:pPr algn="ctr" fontAlgn="base">
              <a:spcBef>
                <a:spcPct val="0"/>
              </a:spcBef>
              <a:spcAft>
                <a:spcPct val="0"/>
              </a:spcAft>
            </a:pPr>
            <a:r>
              <a:rPr lang="el-GR" altLang="zh-CN" sz="3600" b="1" dirty="0" smtClean="0">
                <a:solidFill>
                  <a:srgbClr val="163794"/>
                </a:solidFill>
                <a:latin typeface="微软雅黑" pitchFamily="34" charset="-122"/>
                <a:ea typeface="微软雅黑" pitchFamily="34" charset="-122"/>
                <a:cs typeface="Arial" pitchFamily="34" charset="0"/>
              </a:rPr>
              <a:t>α‑</a:t>
            </a:r>
            <a:r>
              <a:rPr lang="en-US" altLang="zh-CN" sz="3600" b="1" dirty="0" err="1">
                <a:solidFill>
                  <a:srgbClr val="163794"/>
                </a:solidFill>
                <a:latin typeface="微软雅黑" pitchFamily="34" charset="-122"/>
                <a:ea typeface="微软雅黑" pitchFamily="34" charset="-122"/>
                <a:cs typeface="Arial" pitchFamily="34" charset="0"/>
              </a:rPr>
              <a:t>Diazocarbonyl</a:t>
            </a:r>
            <a:r>
              <a:rPr lang="en-US" altLang="zh-CN" sz="3600" b="1" dirty="0">
                <a:solidFill>
                  <a:srgbClr val="163794"/>
                </a:solidFill>
                <a:latin typeface="微软雅黑" pitchFamily="34" charset="-122"/>
                <a:ea typeface="微软雅黑" pitchFamily="34" charset="-122"/>
                <a:cs typeface="Arial" pitchFamily="34" charset="0"/>
              </a:rPr>
              <a:t> </a:t>
            </a:r>
            <a:r>
              <a:rPr lang="en-US" altLang="zh-CN" sz="3600" b="1" dirty="0" smtClean="0">
                <a:solidFill>
                  <a:srgbClr val="163794"/>
                </a:solidFill>
                <a:latin typeface="微软雅黑" pitchFamily="34" charset="-122"/>
                <a:ea typeface="微软雅黑" pitchFamily="34" charset="-122"/>
                <a:cs typeface="Arial" pitchFamily="34" charset="0"/>
              </a:rPr>
              <a:t>Compounds</a:t>
            </a:r>
            <a:endParaRPr lang="zh-CN" altLang="en-US" sz="3600" b="1" dirty="0">
              <a:solidFill>
                <a:srgbClr val="163794"/>
              </a:solidFill>
              <a:latin typeface="微软雅黑" pitchFamily="34" charset="-122"/>
              <a:ea typeface="微软雅黑" pitchFamily="34" charset="-122"/>
              <a:cs typeface="Arial" pitchFamily="34" charset="0"/>
            </a:endParaRPr>
          </a:p>
        </p:txBody>
      </p:sp>
    </p:spTree>
    <p:extLst>
      <p:ext uri="{BB962C8B-B14F-4D97-AF65-F5344CB8AC3E}">
        <p14:creationId xmlns:p14="http://schemas.microsoft.com/office/powerpoint/2010/main" val="38003610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0363" y="3162647"/>
            <a:ext cx="3343275" cy="2714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灯片编号占位符 1"/>
          <p:cNvSpPr>
            <a:spLocks noGrp="1"/>
          </p:cNvSpPr>
          <p:nvPr>
            <p:ph type="sldNum" sz="quarter" idx="4"/>
          </p:nvPr>
        </p:nvSpPr>
        <p:spPr/>
        <p:txBody>
          <a:bodyPr/>
          <a:lstStyle/>
          <a:p>
            <a:pPr>
              <a:defRPr/>
            </a:pPr>
            <a:r>
              <a:rPr lang="en-US" altLang="zh-CN" smtClean="0">
                <a:solidFill>
                  <a:srgbClr val="163794"/>
                </a:solidFill>
              </a:rPr>
              <a:t>                     </a:t>
            </a:r>
            <a:fld id="{FD8B4594-D84E-4E61-B1EC-0B8C6B99489C}" type="slidenum">
              <a:rPr lang="en-US" altLang="zh-CN" sz="1200" smtClean="0">
                <a:solidFill>
                  <a:srgbClr val="163794"/>
                </a:solidFill>
              </a:rPr>
              <a:pPr>
                <a:defRPr/>
              </a:pPr>
              <a:t>10</a:t>
            </a:fld>
            <a:endParaRPr lang="en-US" altLang="zh-CN" dirty="0">
              <a:solidFill>
                <a:srgbClr val="163794"/>
              </a:solidFill>
            </a:endParaRPr>
          </a:p>
        </p:txBody>
      </p:sp>
      <p:sp>
        <p:nvSpPr>
          <p:cNvPr id="3" name="矩形 2"/>
          <p:cNvSpPr/>
          <p:nvPr/>
        </p:nvSpPr>
        <p:spPr>
          <a:xfrm>
            <a:off x="2168938" y="188640"/>
            <a:ext cx="4201215" cy="954107"/>
          </a:xfrm>
          <a:prstGeom prst="rect">
            <a:avLst/>
          </a:prstGeom>
        </p:spPr>
        <p:txBody>
          <a:bodyPr wrap="none">
            <a:spAutoFit/>
          </a:bodyPr>
          <a:lstStyle/>
          <a:p>
            <a:r>
              <a:rPr lang="en-US" altLang="zh-CN" sz="2800" dirty="0" smtClean="0">
                <a:solidFill>
                  <a:schemeClr val="bg1"/>
                </a:solidFill>
              </a:rPr>
              <a:t>Reactions </a:t>
            </a:r>
            <a:r>
              <a:rPr lang="en-US" altLang="zh-CN" sz="2800" dirty="0">
                <a:solidFill>
                  <a:schemeClr val="bg1"/>
                </a:solidFill>
              </a:rPr>
              <a:t>with Aromatics</a:t>
            </a:r>
            <a:r>
              <a:rPr lang="en-US" altLang="zh-CN" sz="2800" dirty="0"/>
              <a:t/>
            </a:r>
            <a:br>
              <a:rPr lang="en-US" altLang="zh-CN" sz="2800" dirty="0"/>
            </a:br>
            <a:endParaRPr lang="zh-CN" altLang="en-US" sz="2800" dirty="0">
              <a:solidFill>
                <a:schemeClr val="bg1"/>
              </a:solidFill>
            </a:endParaRPr>
          </a:p>
        </p:txBody>
      </p:sp>
      <p:sp>
        <p:nvSpPr>
          <p:cNvPr id="4" name="矩形 3"/>
          <p:cNvSpPr/>
          <p:nvPr/>
        </p:nvSpPr>
        <p:spPr>
          <a:xfrm>
            <a:off x="0" y="1126485"/>
            <a:ext cx="4572000" cy="369332"/>
          </a:xfrm>
          <a:prstGeom prst="rect">
            <a:avLst/>
          </a:prstGeom>
        </p:spPr>
        <p:txBody>
          <a:bodyPr>
            <a:spAutoFit/>
          </a:bodyPr>
          <a:lstStyle/>
          <a:p>
            <a:pPr marL="342900" lvl="0" indent="-342900" fontAlgn="base">
              <a:spcBef>
                <a:spcPts val="2400"/>
              </a:spcBef>
              <a:spcAft>
                <a:spcPct val="0"/>
              </a:spcAft>
              <a:buClr>
                <a:srgbClr val="6699FF"/>
              </a:buClr>
              <a:buFont typeface="Wingdings" pitchFamily="2" charset="2"/>
              <a:buChar char="Ø"/>
            </a:pPr>
            <a:r>
              <a:rPr lang="en-US" altLang="zh-CN" dirty="0"/>
              <a:t>Aromatic Substitution </a:t>
            </a:r>
            <a:r>
              <a:rPr lang="en-US" altLang="zh-CN" dirty="0" smtClean="0"/>
              <a:t>Reactions</a:t>
            </a:r>
            <a:endParaRPr lang="en-US" altLang="zh-CN" dirty="0">
              <a:solidFill>
                <a:srgbClr val="163794"/>
              </a:solidFill>
              <a:latin typeface="Arial" pitchFamily="34" charset="0"/>
              <a:ea typeface="Arial Unicode MS" pitchFamily="34" charset="-122"/>
              <a:cs typeface="Arial" pitchFamily="34" charset="0"/>
            </a:endParaRPr>
          </a:p>
        </p:txBody>
      </p:sp>
      <p:sp>
        <p:nvSpPr>
          <p:cNvPr id="7" name="矩形 6"/>
          <p:cNvSpPr/>
          <p:nvPr/>
        </p:nvSpPr>
        <p:spPr>
          <a:xfrm>
            <a:off x="2286000" y="6453336"/>
            <a:ext cx="4572000" cy="276999"/>
          </a:xfrm>
          <a:prstGeom prst="rect">
            <a:avLst/>
          </a:prstGeom>
        </p:spPr>
        <p:txBody>
          <a:bodyPr>
            <a:spAutoFit/>
          </a:bodyPr>
          <a:lstStyle/>
          <a:p>
            <a:pPr algn="ctr"/>
            <a:r>
              <a:rPr lang="en-US" altLang="zh-CN" sz="1200" i="1" dirty="0"/>
              <a:t>Chem. </a:t>
            </a:r>
            <a:r>
              <a:rPr lang="en-US" altLang="zh-CN" sz="1200" i="1" dirty="0" err="1"/>
              <a:t>Commun</a:t>
            </a:r>
            <a:r>
              <a:rPr lang="en-US" altLang="zh-CN" sz="1200" i="1" dirty="0"/>
              <a:t>. </a:t>
            </a:r>
            <a:r>
              <a:rPr lang="en-US" altLang="zh-CN" sz="1200" b="1" dirty="0"/>
              <a:t>2014</a:t>
            </a:r>
            <a:r>
              <a:rPr lang="en-US" altLang="zh-CN" sz="1200" dirty="0"/>
              <a:t>, </a:t>
            </a:r>
            <a:r>
              <a:rPr lang="en-US" altLang="zh-CN" sz="1200" i="1" dirty="0" smtClean="0"/>
              <a:t>50</a:t>
            </a:r>
            <a:r>
              <a:rPr lang="en-US" altLang="zh-CN" sz="1200" dirty="0" smtClean="0"/>
              <a:t>, 3220</a:t>
            </a:r>
            <a:r>
              <a:rPr lang="en-US" altLang="zh-CN" sz="1200" dirty="0"/>
              <a:t>−3223.</a:t>
            </a:r>
            <a:endParaRPr lang="zh-CN" altLang="en-US" sz="1200" dirty="0"/>
          </a:p>
        </p:txBody>
      </p:sp>
      <p:pic>
        <p:nvPicPr>
          <p:cNvPr id="819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5064" y="2512640"/>
            <a:ext cx="4848225"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62288" y="1844824"/>
            <a:ext cx="3019425" cy="1009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721386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p:txBody>
          <a:bodyPr/>
          <a:lstStyle/>
          <a:p>
            <a:pPr>
              <a:defRPr/>
            </a:pPr>
            <a:r>
              <a:rPr lang="en-US" altLang="zh-CN" smtClean="0">
                <a:solidFill>
                  <a:srgbClr val="163794"/>
                </a:solidFill>
              </a:rPr>
              <a:t>                     </a:t>
            </a:r>
            <a:fld id="{FD8B4594-D84E-4E61-B1EC-0B8C6B99489C}" type="slidenum">
              <a:rPr lang="en-US" altLang="zh-CN" sz="1200" smtClean="0">
                <a:solidFill>
                  <a:srgbClr val="163794"/>
                </a:solidFill>
              </a:rPr>
              <a:pPr>
                <a:defRPr/>
              </a:pPr>
              <a:t>11</a:t>
            </a:fld>
            <a:endParaRPr lang="en-US" altLang="zh-CN" dirty="0">
              <a:solidFill>
                <a:srgbClr val="163794"/>
              </a:solidFill>
            </a:endParaRPr>
          </a:p>
        </p:txBody>
      </p:sp>
      <p:sp>
        <p:nvSpPr>
          <p:cNvPr id="3" name="矩形 2"/>
          <p:cNvSpPr/>
          <p:nvPr/>
        </p:nvSpPr>
        <p:spPr>
          <a:xfrm>
            <a:off x="2168938" y="188640"/>
            <a:ext cx="4201215" cy="954107"/>
          </a:xfrm>
          <a:prstGeom prst="rect">
            <a:avLst/>
          </a:prstGeom>
        </p:spPr>
        <p:txBody>
          <a:bodyPr wrap="none">
            <a:spAutoFit/>
          </a:bodyPr>
          <a:lstStyle/>
          <a:p>
            <a:r>
              <a:rPr lang="en-US" altLang="zh-CN" sz="2800" dirty="0" smtClean="0">
                <a:solidFill>
                  <a:schemeClr val="bg1"/>
                </a:solidFill>
              </a:rPr>
              <a:t>Reactions </a:t>
            </a:r>
            <a:r>
              <a:rPr lang="en-US" altLang="zh-CN" sz="2800" dirty="0">
                <a:solidFill>
                  <a:schemeClr val="bg1"/>
                </a:solidFill>
              </a:rPr>
              <a:t>with Aromatics</a:t>
            </a:r>
            <a:r>
              <a:rPr lang="en-US" altLang="zh-CN" sz="2800" dirty="0"/>
              <a:t/>
            </a:r>
            <a:br>
              <a:rPr lang="en-US" altLang="zh-CN" sz="2800" dirty="0"/>
            </a:br>
            <a:endParaRPr lang="zh-CN" altLang="en-US" sz="2800" dirty="0">
              <a:solidFill>
                <a:schemeClr val="bg1"/>
              </a:solidFill>
            </a:endParaRPr>
          </a:p>
        </p:txBody>
      </p:sp>
      <p:sp>
        <p:nvSpPr>
          <p:cNvPr id="4" name="矩形 3"/>
          <p:cNvSpPr/>
          <p:nvPr/>
        </p:nvSpPr>
        <p:spPr>
          <a:xfrm>
            <a:off x="0" y="1126485"/>
            <a:ext cx="4572000" cy="369332"/>
          </a:xfrm>
          <a:prstGeom prst="rect">
            <a:avLst/>
          </a:prstGeom>
        </p:spPr>
        <p:txBody>
          <a:bodyPr>
            <a:spAutoFit/>
          </a:bodyPr>
          <a:lstStyle/>
          <a:p>
            <a:pPr marL="342900" lvl="0" indent="-342900" fontAlgn="base">
              <a:spcBef>
                <a:spcPts val="2400"/>
              </a:spcBef>
              <a:spcAft>
                <a:spcPct val="0"/>
              </a:spcAft>
              <a:buClr>
                <a:srgbClr val="6699FF"/>
              </a:buClr>
              <a:buFont typeface="Wingdings" pitchFamily="2" charset="2"/>
              <a:buChar char="Ø"/>
            </a:pPr>
            <a:r>
              <a:rPr lang="en-US" altLang="zh-CN" dirty="0"/>
              <a:t>Aromatic Substitution </a:t>
            </a:r>
            <a:r>
              <a:rPr lang="en-US" altLang="zh-CN" dirty="0" smtClean="0"/>
              <a:t>Reactions</a:t>
            </a:r>
            <a:endParaRPr lang="en-US" altLang="zh-CN" dirty="0">
              <a:solidFill>
                <a:srgbClr val="163794"/>
              </a:solidFill>
              <a:latin typeface="Arial" pitchFamily="34" charset="0"/>
              <a:ea typeface="Arial Unicode MS" pitchFamily="34" charset="-122"/>
              <a:cs typeface="Arial" pitchFamily="34" charset="0"/>
            </a:endParaRP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8388" y="1412776"/>
            <a:ext cx="4467225" cy="3171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86050" y="4594390"/>
            <a:ext cx="3771900" cy="1924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直接连接符 6"/>
          <p:cNvCxnSpPr/>
          <p:nvPr/>
        </p:nvCxnSpPr>
        <p:spPr>
          <a:xfrm>
            <a:off x="2168938" y="4581128"/>
            <a:ext cx="4636675"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1628800" y="6455077"/>
            <a:ext cx="5886400" cy="276999"/>
          </a:xfrm>
          <a:prstGeom prst="rect">
            <a:avLst/>
          </a:prstGeom>
        </p:spPr>
        <p:txBody>
          <a:bodyPr wrap="square">
            <a:spAutoFit/>
          </a:bodyPr>
          <a:lstStyle/>
          <a:p>
            <a:pPr algn="ctr"/>
            <a:r>
              <a:rPr lang="de-DE" altLang="zh-CN" sz="1200" i="1" dirty="0"/>
              <a:t>Angew. Chem</a:t>
            </a:r>
            <a:r>
              <a:rPr lang="de-DE" altLang="zh-CN" sz="1200" i="1" dirty="0" smtClean="0"/>
              <a:t>.,Int</a:t>
            </a:r>
            <a:r>
              <a:rPr lang="de-DE" altLang="zh-CN" sz="1200" i="1" dirty="0"/>
              <a:t>. Ed</a:t>
            </a:r>
            <a:r>
              <a:rPr lang="de-DE" altLang="zh-CN" sz="1200" dirty="0"/>
              <a:t>.</a:t>
            </a:r>
            <a:r>
              <a:rPr lang="de-DE" altLang="zh-CN" sz="1200" b="1" dirty="0"/>
              <a:t> 2014</a:t>
            </a:r>
            <a:r>
              <a:rPr lang="de-DE" altLang="zh-CN" sz="1200" dirty="0"/>
              <a:t>, </a:t>
            </a:r>
            <a:r>
              <a:rPr lang="de-DE" altLang="zh-CN" sz="1200" i="1" dirty="0"/>
              <a:t>53</a:t>
            </a:r>
            <a:r>
              <a:rPr lang="de-DE" altLang="zh-CN" sz="1200" dirty="0"/>
              <a:t>, 13098−13101.</a:t>
            </a:r>
            <a:endParaRPr lang="zh-CN" altLang="en-US" sz="1200" dirty="0"/>
          </a:p>
        </p:txBody>
      </p:sp>
    </p:spTree>
    <p:extLst>
      <p:ext uri="{BB962C8B-B14F-4D97-AF65-F5344CB8AC3E}">
        <p14:creationId xmlns:p14="http://schemas.microsoft.com/office/powerpoint/2010/main" val="10147347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p:txBody>
          <a:bodyPr/>
          <a:lstStyle/>
          <a:p>
            <a:pPr>
              <a:defRPr/>
            </a:pPr>
            <a:r>
              <a:rPr lang="en-US" altLang="zh-CN" smtClean="0">
                <a:solidFill>
                  <a:srgbClr val="163794"/>
                </a:solidFill>
              </a:rPr>
              <a:t>                     </a:t>
            </a:r>
            <a:fld id="{FD8B4594-D84E-4E61-B1EC-0B8C6B99489C}" type="slidenum">
              <a:rPr lang="en-US" altLang="zh-CN" sz="1200" smtClean="0">
                <a:solidFill>
                  <a:srgbClr val="163794"/>
                </a:solidFill>
              </a:rPr>
              <a:pPr>
                <a:defRPr/>
              </a:pPr>
              <a:t>12</a:t>
            </a:fld>
            <a:endParaRPr lang="en-US" altLang="zh-CN" dirty="0">
              <a:solidFill>
                <a:srgbClr val="163794"/>
              </a:solidFill>
            </a:endParaRPr>
          </a:p>
        </p:txBody>
      </p:sp>
      <p:sp>
        <p:nvSpPr>
          <p:cNvPr id="3" name="矩形 2"/>
          <p:cNvSpPr/>
          <p:nvPr/>
        </p:nvSpPr>
        <p:spPr>
          <a:xfrm>
            <a:off x="2519772" y="169476"/>
            <a:ext cx="4104456" cy="523220"/>
          </a:xfrm>
          <a:prstGeom prst="rect">
            <a:avLst/>
          </a:prstGeom>
        </p:spPr>
        <p:txBody>
          <a:bodyPr wrap="square">
            <a:spAutoFit/>
          </a:bodyPr>
          <a:lstStyle/>
          <a:p>
            <a:pPr algn="ctr"/>
            <a:r>
              <a:rPr lang="en-US" altLang="zh-CN" sz="2800" dirty="0" smtClean="0">
                <a:solidFill>
                  <a:schemeClr val="accent3"/>
                </a:solidFill>
              </a:rPr>
              <a:t>C</a:t>
            </a:r>
            <a:r>
              <a:rPr lang="en-US" altLang="zh-CN" sz="2800" dirty="0">
                <a:solidFill>
                  <a:schemeClr val="accent3"/>
                </a:solidFill>
              </a:rPr>
              <a:t>−H Insertion Reactions</a:t>
            </a:r>
            <a:endParaRPr lang="zh-CN" altLang="en-US" sz="2800" dirty="0">
              <a:solidFill>
                <a:schemeClr val="accent3"/>
              </a:solidFill>
            </a:endParaRPr>
          </a:p>
        </p:txBody>
      </p:sp>
      <p:sp>
        <p:nvSpPr>
          <p:cNvPr id="4" name="矩形 3"/>
          <p:cNvSpPr/>
          <p:nvPr/>
        </p:nvSpPr>
        <p:spPr>
          <a:xfrm>
            <a:off x="-36512" y="1052736"/>
            <a:ext cx="4564070" cy="369332"/>
          </a:xfrm>
          <a:prstGeom prst="rect">
            <a:avLst/>
          </a:prstGeom>
        </p:spPr>
        <p:txBody>
          <a:bodyPr wrap="none">
            <a:spAutoFit/>
          </a:bodyPr>
          <a:lstStyle/>
          <a:p>
            <a:pPr marL="342900" lvl="0" indent="-342900" fontAlgn="base">
              <a:spcBef>
                <a:spcPts val="2400"/>
              </a:spcBef>
              <a:spcAft>
                <a:spcPct val="0"/>
              </a:spcAft>
              <a:buClr>
                <a:srgbClr val="6699FF"/>
              </a:buClr>
              <a:buFont typeface="Wingdings" pitchFamily="2" charset="2"/>
              <a:buChar char="Ø"/>
            </a:pPr>
            <a:r>
              <a:rPr lang="en-US" altLang="zh-CN" dirty="0"/>
              <a:t>Intramolecular C−H Insertion </a:t>
            </a:r>
            <a:r>
              <a:rPr lang="en-US" altLang="zh-CN" dirty="0" smtClean="0"/>
              <a:t>Reactions</a:t>
            </a:r>
            <a:endParaRPr lang="en-US" altLang="zh-CN" dirty="0">
              <a:solidFill>
                <a:srgbClr val="163794"/>
              </a:solidFill>
              <a:latin typeface="Arial" pitchFamily="34" charset="0"/>
              <a:ea typeface="Arial Unicode MS" pitchFamily="34" charset="-122"/>
              <a:cs typeface="Arial"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54846" y="1412776"/>
            <a:ext cx="3438525" cy="1209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5" name="组合 4"/>
          <p:cNvGrpSpPr/>
          <p:nvPr/>
        </p:nvGrpSpPr>
        <p:grpSpPr>
          <a:xfrm>
            <a:off x="1619672" y="3010669"/>
            <a:ext cx="5708873" cy="1038225"/>
            <a:chOff x="2466975" y="5199087"/>
            <a:chExt cx="5708873" cy="1038225"/>
          </a:xfrm>
        </p:grpSpPr>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04248" y="5289574"/>
              <a:ext cx="1371600" cy="857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66975" y="5199087"/>
              <a:ext cx="4210050" cy="1038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11"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95588" y="4437112"/>
            <a:ext cx="3552825" cy="1028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矩形 11"/>
          <p:cNvSpPr/>
          <p:nvPr/>
        </p:nvSpPr>
        <p:spPr>
          <a:xfrm>
            <a:off x="2286000" y="6104329"/>
            <a:ext cx="4572000" cy="646331"/>
          </a:xfrm>
          <a:prstGeom prst="rect">
            <a:avLst/>
          </a:prstGeom>
        </p:spPr>
        <p:txBody>
          <a:bodyPr>
            <a:spAutoFit/>
          </a:bodyPr>
          <a:lstStyle/>
          <a:p>
            <a:pPr algn="ctr"/>
            <a:r>
              <a:rPr lang="en-US" altLang="zh-CN" sz="1200" dirty="0"/>
              <a:t>Chem. </a:t>
            </a:r>
            <a:r>
              <a:rPr lang="en-US" altLang="zh-CN" sz="1200" i="1" dirty="0" err="1"/>
              <a:t>Commun</a:t>
            </a:r>
            <a:r>
              <a:rPr lang="en-US" altLang="zh-CN" sz="1200" dirty="0"/>
              <a:t>. </a:t>
            </a:r>
            <a:r>
              <a:rPr lang="en-US" altLang="zh-CN" sz="1200" b="1" dirty="0"/>
              <a:t>1992</a:t>
            </a:r>
            <a:r>
              <a:rPr lang="en-US" altLang="zh-CN" sz="1200" dirty="0"/>
              <a:t>, 823−824.</a:t>
            </a:r>
            <a:br>
              <a:rPr lang="en-US" altLang="zh-CN" sz="1200" dirty="0"/>
            </a:br>
            <a:r>
              <a:rPr lang="en-US" altLang="zh-CN" sz="1200" i="1" dirty="0"/>
              <a:t>Org. </a:t>
            </a:r>
            <a:r>
              <a:rPr lang="en-US" altLang="zh-CN" sz="1200" i="1" dirty="0" err="1"/>
              <a:t>Biomol</a:t>
            </a:r>
            <a:r>
              <a:rPr lang="en-US" altLang="zh-CN" sz="1200" i="1" dirty="0"/>
              <a:t>. Chem.</a:t>
            </a:r>
            <a:r>
              <a:rPr lang="en-US" altLang="zh-CN" sz="1200" b="1" i="1" dirty="0"/>
              <a:t> </a:t>
            </a:r>
            <a:r>
              <a:rPr lang="en-US" altLang="zh-CN" sz="1200" b="1" dirty="0"/>
              <a:t>2011</a:t>
            </a:r>
            <a:r>
              <a:rPr lang="en-US" altLang="zh-CN" sz="1200" dirty="0"/>
              <a:t>, 9, 667−669</a:t>
            </a:r>
            <a:r>
              <a:rPr lang="en-US" altLang="zh-CN" sz="1200" dirty="0" smtClean="0"/>
              <a:t>.</a:t>
            </a:r>
            <a:endParaRPr lang="de-DE" altLang="zh-CN" sz="1200" i="1" dirty="0" smtClean="0"/>
          </a:p>
          <a:p>
            <a:pPr algn="ctr"/>
            <a:r>
              <a:rPr lang="de-DE" altLang="zh-CN" sz="1200" i="1" dirty="0" smtClean="0"/>
              <a:t>J</a:t>
            </a:r>
            <a:r>
              <a:rPr lang="de-DE" altLang="zh-CN" sz="1200" i="1" dirty="0"/>
              <a:t>. Am. Chem. Soc.</a:t>
            </a:r>
            <a:r>
              <a:rPr lang="de-DE" altLang="zh-CN" sz="1200" b="1" i="1" dirty="0"/>
              <a:t> </a:t>
            </a:r>
            <a:r>
              <a:rPr lang="de-DE" altLang="zh-CN" sz="1200" b="1" dirty="0"/>
              <a:t>1997</a:t>
            </a:r>
            <a:r>
              <a:rPr lang="de-DE" altLang="zh-CN" sz="1200" dirty="0"/>
              <a:t>, </a:t>
            </a:r>
            <a:r>
              <a:rPr lang="de-DE" altLang="zh-CN" sz="1200" i="1" dirty="0"/>
              <a:t>119</a:t>
            </a:r>
            <a:r>
              <a:rPr lang="de-DE" altLang="zh-CN" sz="1200" dirty="0"/>
              <a:t>, 9075</a:t>
            </a:r>
            <a:r>
              <a:rPr lang="de-DE" altLang="zh-CN" sz="1200" dirty="0" smtClean="0"/>
              <a:t>−9076</a:t>
            </a:r>
            <a:r>
              <a:rPr lang="de-DE" altLang="zh-CN" sz="1200" dirty="0"/>
              <a:t>.</a:t>
            </a:r>
            <a:endParaRPr lang="zh-CN" altLang="en-US" sz="1200" dirty="0"/>
          </a:p>
        </p:txBody>
      </p:sp>
    </p:spTree>
    <p:extLst>
      <p:ext uri="{BB962C8B-B14F-4D97-AF65-F5344CB8AC3E}">
        <p14:creationId xmlns:p14="http://schemas.microsoft.com/office/powerpoint/2010/main" val="42545826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5412" y="1412776"/>
            <a:ext cx="6353175" cy="1638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6" name="组合 5"/>
          <p:cNvGrpSpPr/>
          <p:nvPr/>
        </p:nvGrpSpPr>
        <p:grpSpPr>
          <a:xfrm>
            <a:off x="320195" y="3406472"/>
            <a:ext cx="8308314" cy="2409825"/>
            <a:chOff x="320195" y="3429000"/>
            <a:chExt cx="8308314" cy="2409825"/>
          </a:xfrm>
        </p:grpSpPr>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7984" y="3429000"/>
              <a:ext cx="4200525" cy="2409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195" y="3709764"/>
              <a:ext cx="3914775" cy="2095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2" name="灯片编号占位符 1"/>
          <p:cNvSpPr>
            <a:spLocks noGrp="1"/>
          </p:cNvSpPr>
          <p:nvPr>
            <p:ph type="sldNum" sz="quarter" idx="4"/>
          </p:nvPr>
        </p:nvSpPr>
        <p:spPr/>
        <p:txBody>
          <a:bodyPr/>
          <a:lstStyle/>
          <a:p>
            <a:pPr>
              <a:defRPr/>
            </a:pPr>
            <a:r>
              <a:rPr lang="en-US" altLang="zh-CN" smtClean="0">
                <a:solidFill>
                  <a:srgbClr val="163794"/>
                </a:solidFill>
              </a:rPr>
              <a:t>                     </a:t>
            </a:r>
            <a:fld id="{FD8B4594-D84E-4E61-B1EC-0B8C6B99489C}" type="slidenum">
              <a:rPr lang="en-US" altLang="zh-CN" sz="1200" smtClean="0">
                <a:solidFill>
                  <a:srgbClr val="163794"/>
                </a:solidFill>
              </a:rPr>
              <a:pPr>
                <a:defRPr/>
              </a:pPr>
              <a:t>13</a:t>
            </a:fld>
            <a:endParaRPr lang="en-US" altLang="zh-CN" dirty="0">
              <a:solidFill>
                <a:srgbClr val="163794"/>
              </a:solidFill>
            </a:endParaRPr>
          </a:p>
        </p:txBody>
      </p:sp>
      <p:sp>
        <p:nvSpPr>
          <p:cNvPr id="3" name="矩形 2"/>
          <p:cNvSpPr/>
          <p:nvPr/>
        </p:nvSpPr>
        <p:spPr>
          <a:xfrm>
            <a:off x="2519772" y="169476"/>
            <a:ext cx="4104456" cy="523220"/>
          </a:xfrm>
          <a:prstGeom prst="rect">
            <a:avLst/>
          </a:prstGeom>
        </p:spPr>
        <p:txBody>
          <a:bodyPr wrap="square">
            <a:spAutoFit/>
          </a:bodyPr>
          <a:lstStyle/>
          <a:p>
            <a:pPr algn="ctr"/>
            <a:r>
              <a:rPr lang="en-US" altLang="zh-CN" sz="2800" dirty="0" smtClean="0">
                <a:solidFill>
                  <a:schemeClr val="accent3"/>
                </a:solidFill>
              </a:rPr>
              <a:t>C</a:t>
            </a:r>
            <a:r>
              <a:rPr lang="en-US" altLang="zh-CN" sz="2800" dirty="0">
                <a:solidFill>
                  <a:schemeClr val="accent3"/>
                </a:solidFill>
              </a:rPr>
              <a:t>−H Insertion Reactions</a:t>
            </a:r>
            <a:endParaRPr lang="zh-CN" altLang="en-US" sz="2800" dirty="0">
              <a:solidFill>
                <a:schemeClr val="accent3"/>
              </a:solidFill>
            </a:endParaRPr>
          </a:p>
        </p:txBody>
      </p:sp>
      <p:sp>
        <p:nvSpPr>
          <p:cNvPr id="13" name="矩形 12"/>
          <p:cNvSpPr/>
          <p:nvPr/>
        </p:nvSpPr>
        <p:spPr>
          <a:xfrm>
            <a:off x="0" y="3276272"/>
            <a:ext cx="6858000" cy="307777"/>
          </a:xfrm>
          <a:prstGeom prst="rect">
            <a:avLst/>
          </a:prstGeom>
        </p:spPr>
        <p:txBody>
          <a:bodyPr wrap="square">
            <a:spAutoFit/>
          </a:bodyPr>
          <a:lstStyle/>
          <a:p>
            <a:r>
              <a:rPr lang="fr-FR" altLang="zh-CN" sz="1400" dirty="0"/>
              <a:t>Tandem C−H Insertion/Cope Rearrangement</a:t>
            </a:r>
            <a:endParaRPr lang="zh-CN" altLang="en-US" sz="1400" dirty="0"/>
          </a:p>
        </p:txBody>
      </p:sp>
      <p:sp>
        <p:nvSpPr>
          <p:cNvPr id="14" name="矩形 13"/>
          <p:cNvSpPr/>
          <p:nvPr/>
        </p:nvSpPr>
        <p:spPr>
          <a:xfrm>
            <a:off x="3029976" y="5816297"/>
            <a:ext cx="3084049" cy="276999"/>
          </a:xfrm>
          <a:prstGeom prst="rect">
            <a:avLst/>
          </a:prstGeom>
        </p:spPr>
        <p:txBody>
          <a:bodyPr wrap="none">
            <a:spAutoFit/>
          </a:bodyPr>
          <a:lstStyle/>
          <a:p>
            <a:r>
              <a:rPr lang="de-DE" altLang="zh-CN" sz="1200" i="1" dirty="0"/>
              <a:t>J. Am. Chem. Soc. </a:t>
            </a:r>
            <a:r>
              <a:rPr lang="de-DE" altLang="zh-CN" sz="1200" b="1" dirty="0"/>
              <a:t>2006</a:t>
            </a:r>
            <a:r>
              <a:rPr lang="de-DE" altLang="zh-CN" sz="1200" dirty="0"/>
              <a:t>, </a:t>
            </a:r>
            <a:r>
              <a:rPr lang="de-DE" altLang="zh-CN" sz="1200" i="1" dirty="0"/>
              <a:t>128</a:t>
            </a:r>
            <a:r>
              <a:rPr lang="de-DE" altLang="zh-CN" sz="1200" dirty="0"/>
              <a:t>, 2485−2490.</a:t>
            </a:r>
            <a:endParaRPr lang="zh-CN" altLang="en-US" sz="1200" dirty="0"/>
          </a:p>
        </p:txBody>
      </p:sp>
    </p:spTree>
    <p:extLst>
      <p:ext uri="{BB962C8B-B14F-4D97-AF65-F5344CB8AC3E}">
        <p14:creationId xmlns:p14="http://schemas.microsoft.com/office/powerpoint/2010/main" val="21881405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p:txBody>
          <a:bodyPr/>
          <a:lstStyle/>
          <a:p>
            <a:pPr>
              <a:defRPr/>
            </a:pPr>
            <a:r>
              <a:rPr lang="en-US" altLang="zh-CN" smtClean="0">
                <a:solidFill>
                  <a:srgbClr val="163794"/>
                </a:solidFill>
              </a:rPr>
              <a:t>                     </a:t>
            </a:r>
            <a:fld id="{FD8B4594-D84E-4E61-B1EC-0B8C6B99489C}" type="slidenum">
              <a:rPr lang="en-US" altLang="zh-CN" sz="1200" smtClean="0">
                <a:solidFill>
                  <a:srgbClr val="163794"/>
                </a:solidFill>
              </a:rPr>
              <a:pPr>
                <a:defRPr/>
              </a:pPr>
              <a:t>14</a:t>
            </a:fld>
            <a:endParaRPr lang="en-US" altLang="zh-CN" dirty="0">
              <a:solidFill>
                <a:srgbClr val="163794"/>
              </a:solidFill>
            </a:endParaRPr>
          </a:p>
        </p:txBody>
      </p:sp>
      <p:sp>
        <p:nvSpPr>
          <p:cNvPr id="3" name="矩形 2"/>
          <p:cNvSpPr/>
          <p:nvPr/>
        </p:nvSpPr>
        <p:spPr>
          <a:xfrm>
            <a:off x="2519772" y="169476"/>
            <a:ext cx="4104456" cy="523220"/>
          </a:xfrm>
          <a:prstGeom prst="rect">
            <a:avLst/>
          </a:prstGeom>
        </p:spPr>
        <p:txBody>
          <a:bodyPr wrap="square">
            <a:spAutoFit/>
          </a:bodyPr>
          <a:lstStyle/>
          <a:p>
            <a:pPr algn="ctr"/>
            <a:r>
              <a:rPr lang="en-US" altLang="zh-CN" sz="2800" dirty="0">
                <a:solidFill>
                  <a:schemeClr val="accent3"/>
                </a:solidFill>
              </a:rPr>
              <a:t>N</a:t>
            </a:r>
            <a:r>
              <a:rPr lang="en-US" altLang="zh-CN" sz="2800" dirty="0" smtClean="0">
                <a:solidFill>
                  <a:schemeClr val="accent3"/>
                </a:solidFill>
              </a:rPr>
              <a:t>−</a:t>
            </a:r>
            <a:r>
              <a:rPr lang="en-US" altLang="zh-CN" sz="2800" dirty="0">
                <a:solidFill>
                  <a:schemeClr val="accent3"/>
                </a:solidFill>
              </a:rPr>
              <a:t>H Insertion Reactions</a:t>
            </a:r>
            <a:endParaRPr lang="zh-CN" altLang="en-US" sz="2800" dirty="0">
              <a:solidFill>
                <a:schemeClr val="accent3"/>
              </a:solidFill>
            </a:endParaRPr>
          </a:p>
        </p:txBody>
      </p:sp>
      <p:cxnSp>
        <p:nvCxnSpPr>
          <p:cNvPr id="5" name="直接连接符 4"/>
          <p:cNvCxnSpPr/>
          <p:nvPr/>
        </p:nvCxnSpPr>
        <p:spPr>
          <a:xfrm>
            <a:off x="1447800" y="3140968"/>
            <a:ext cx="6148536"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2286000" y="2852936"/>
            <a:ext cx="4572000" cy="276999"/>
          </a:xfrm>
          <a:prstGeom prst="rect">
            <a:avLst/>
          </a:prstGeom>
        </p:spPr>
        <p:txBody>
          <a:bodyPr>
            <a:spAutoFit/>
          </a:bodyPr>
          <a:lstStyle/>
          <a:p>
            <a:pPr algn="ctr"/>
            <a:r>
              <a:rPr lang="nn-NO" altLang="zh-CN" sz="1200" i="1" dirty="0"/>
              <a:t>Tetrahedron Lett. </a:t>
            </a:r>
            <a:r>
              <a:rPr lang="nn-NO" altLang="zh-CN" sz="1200" b="1" dirty="0" smtClean="0"/>
              <a:t>2012,</a:t>
            </a:r>
            <a:r>
              <a:rPr lang="nn-NO" altLang="zh-CN" sz="1200" b="1" i="1" dirty="0" smtClean="0"/>
              <a:t> </a:t>
            </a:r>
            <a:r>
              <a:rPr lang="nn-NO" altLang="zh-CN" sz="1200" i="1" dirty="0" smtClean="0"/>
              <a:t>53</a:t>
            </a:r>
            <a:r>
              <a:rPr lang="nn-NO" altLang="zh-CN" sz="1200" dirty="0"/>
              <a:t>, 4862−4865.</a:t>
            </a:r>
            <a:endParaRPr lang="zh-CN" altLang="en-US" sz="1200" dirty="0"/>
          </a:p>
        </p:txBody>
      </p:sp>
      <p:sp>
        <p:nvSpPr>
          <p:cNvPr id="7" name="矩形 6"/>
          <p:cNvSpPr/>
          <p:nvPr/>
        </p:nvSpPr>
        <p:spPr>
          <a:xfrm>
            <a:off x="1808820" y="6453336"/>
            <a:ext cx="5526360" cy="276999"/>
          </a:xfrm>
          <a:prstGeom prst="rect">
            <a:avLst/>
          </a:prstGeom>
        </p:spPr>
        <p:txBody>
          <a:bodyPr wrap="square">
            <a:spAutoFit/>
          </a:bodyPr>
          <a:lstStyle/>
          <a:p>
            <a:pPr algn="ctr"/>
            <a:r>
              <a:rPr lang="de-DE" altLang="zh-CN" sz="1200" i="1" dirty="0"/>
              <a:t>J. </a:t>
            </a:r>
            <a:r>
              <a:rPr lang="de-DE" altLang="zh-CN" sz="1200" i="1" dirty="0" smtClean="0"/>
              <a:t>Am. Chem</a:t>
            </a:r>
            <a:r>
              <a:rPr lang="de-DE" altLang="zh-CN" sz="1200" i="1" dirty="0"/>
              <a:t>. Soc. </a:t>
            </a:r>
            <a:r>
              <a:rPr lang="de-DE" altLang="zh-CN" sz="1200" b="1" dirty="0"/>
              <a:t>2012</a:t>
            </a:r>
            <a:r>
              <a:rPr lang="de-DE" altLang="zh-CN" sz="1200" dirty="0"/>
              <a:t>, </a:t>
            </a:r>
            <a:r>
              <a:rPr lang="de-DE" altLang="zh-CN" sz="1200" i="1" dirty="0"/>
              <a:t>134</a:t>
            </a:r>
            <a:r>
              <a:rPr lang="de-DE" altLang="zh-CN" sz="1200" dirty="0"/>
              <a:t>, 8798−</a:t>
            </a:r>
            <a:r>
              <a:rPr lang="de-DE" altLang="zh-CN" sz="1200" dirty="0" smtClean="0"/>
              <a:t>8801</a:t>
            </a:r>
            <a:endParaRPr lang="zh-CN" altLang="en-US" sz="1200" dirty="0"/>
          </a:p>
        </p:txBody>
      </p:sp>
      <p:pic>
        <p:nvPicPr>
          <p:cNvPr id="4108"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52563" y="3501008"/>
            <a:ext cx="6238875" cy="2228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3475" y="1700808"/>
            <a:ext cx="6877050" cy="1200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8" name="对象 7"/>
          <p:cNvGraphicFramePr>
            <a:graphicFrameLocks noChangeAspect="1"/>
          </p:cNvGraphicFramePr>
          <p:nvPr>
            <p:extLst>
              <p:ext uri="{D42A27DB-BD31-4B8C-83A1-F6EECF244321}">
                <p14:modId xmlns:p14="http://schemas.microsoft.com/office/powerpoint/2010/main" val="4052835971"/>
              </p:ext>
            </p:extLst>
          </p:nvPr>
        </p:nvGraphicFramePr>
        <p:xfrm>
          <a:off x="4048125" y="2080593"/>
          <a:ext cx="1068388" cy="563562"/>
        </p:xfrm>
        <a:graphic>
          <a:graphicData uri="http://schemas.openxmlformats.org/presentationml/2006/ole">
            <mc:AlternateContent xmlns:mc="http://schemas.openxmlformats.org/markup-compatibility/2006">
              <mc:Choice xmlns:v="urn:schemas-microsoft-com:vml" Requires="v">
                <p:oleObj spid="_x0000_s3099" name="CS ChemDraw Drawing" r:id="rId6" imgW="1048050" imgH="554348" progId="ChemDraw.Document.6.0">
                  <p:embed/>
                </p:oleObj>
              </mc:Choice>
              <mc:Fallback>
                <p:oleObj name="CS ChemDraw Drawing" r:id="rId6" imgW="1048050" imgH="554348" progId="ChemDraw.Document.6.0">
                  <p:embed/>
                  <p:pic>
                    <p:nvPicPr>
                      <p:cNvPr id="0" name=""/>
                      <p:cNvPicPr/>
                      <p:nvPr/>
                    </p:nvPicPr>
                    <p:blipFill>
                      <a:blip r:embed="rId7"/>
                      <a:stretch>
                        <a:fillRect/>
                      </a:stretch>
                    </p:blipFill>
                    <p:spPr>
                      <a:xfrm>
                        <a:off x="4048125" y="2080593"/>
                        <a:ext cx="1068388" cy="563562"/>
                      </a:xfrm>
                      <a:prstGeom prst="rect">
                        <a:avLst/>
                      </a:prstGeom>
                    </p:spPr>
                  </p:pic>
                </p:oleObj>
              </mc:Fallback>
            </mc:AlternateContent>
          </a:graphicData>
        </a:graphic>
      </p:graphicFrame>
      <p:pic>
        <p:nvPicPr>
          <p:cNvPr id="3075"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91000" y="1052736"/>
            <a:ext cx="4191000" cy="4010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54582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fill="hold" nodeType="clickEffect">
                                  <p:stCondLst>
                                    <p:cond delay="0"/>
                                  </p:stCondLst>
                                  <p:childTnLst>
                                    <p:animMotion origin="layout" path="M -0.08975 -0.04027 L 0.65035 0.01227 " pathEditMode="relative" rAng="0" ptsTypes="AA">
                                      <p:cBhvr>
                                        <p:cTn id="6" dur="1250" fill="hold"/>
                                        <p:tgtEl>
                                          <p:spTgt spid="3075"/>
                                        </p:tgtEl>
                                        <p:attrNameLst>
                                          <p:attrName>ppt_x</p:attrName>
                                          <p:attrName>ppt_y</p:attrName>
                                        </p:attrNameLst>
                                      </p:cBhvr>
                                      <p:rCtr x="36997" y="261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p:txBody>
          <a:bodyPr/>
          <a:lstStyle/>
          <a:p>
            <a:pPr>
              <a:defRPr/>
            </a:pPr>
            <a:r>
              <a:rPr lang="en-US" altLang="zh-CN" smtClean="0">
                <a:solidFill>
                  <a:srgbClr val="163794"/>
                </a:solidFill>
              </a:rPr>
              <a:t>                     </a:t>
            </a:r>
            <a:fld id="{FD8B4594-D84E-4E61-B1EC-0B8C6B99489C}" type="slidenum">
              <a:rPr lang="en-US" altLang="zh-CN" sz="1200" smtClean="0">
                <a:solidFill>
                  <a:srgbClr val="163794"/>
                </a:solidFill>
              </a:rPr>
              <a:pPr>
                <a:defRPr/>
              </a:pPr>
              <a:t>15</a:t>
            </a:fld>
            <a:endParaRPr lang="en-US" altLang="zh-CN" dirty="0">
              <a:solidFill>
                <a:srgbClr val="163794"/>
              </a:solidFill>
            </a:endParaRPr>
          </a:p>
        </p:txBody>
      </p:sp>
      <p:sp>
        <p:nvSpPr>
          <p:cNvPr id="3" name="矩形 2"/>
          <p:cNvSpPr/>
          <p:nvPr/>
        </p:nvSpPr>
        <p:spPr>
          <a:xfrm>
            <a:off x="2519772" y="169476"/>
            <a:ext cx="4104456" cy="523220"/>
          </a:xfrm>
          <a:prstGeom prst="rect">
            <a:avLst/>
          </a:prstGeom>
        </p:spPr>
        <p:txBody>
          <a:bodyPr wrap="square">
            <a:spAutoFit/>
          </a:bodyPr>
          <a:lstStyle/>
          <a:p>
            <a:pPr algn="ctr"/>
            <a:r>
              <a:rPr lang="en-US" altLang="zh-CN" sz="2800" dirty="0" smtClean="0">
                <a:solidFill>
                  <a:schemeClr val="accent3"/>
                </a:solidFill>
              </a:rPr>
              <a:t>N−</a:t>
            </a:r>
            <a:r>
              <a:rPr lang="en-US" altLang="zh-CN" sz="2800" dirty="0">
                <a:solidFill>
                  <a:schemeClr val="accent3"/>
                </a:solidFill>
              </a:rPr>
              <a:t>H Insertion Reactions</a:t>
            </a:r>
            <a:endParaRPr lang="zh-CN" altLang="en-US" sz="2800" dirty="0">
              <a:solidFill>
                <a:schemeClr val="accent3"/>
              </a:solidFill>
            </a:endParaRPr>
          </a:p>
        </p:txBody>
      </p:sp>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0738" y="1108720"/>
            <a:ext cx="4962525"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6950" y="2708920"/>
            <a:ext cx="4610100" cy="3924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矩形 4"/>
          <p:cNvSpPr/>
          <p:nvPr/>
        </p:nvSpPr>
        <p:spPr>
          <a:xfrm>
            <a:off x="1016732" y="6597352"/>
            <a:ext cx="7110536" cy="276999"/>
          </a:xfrm>
          <a:prstGeom prst="rect">
            <a:avLst/>
          </a:prstGeom>
        </p:spPr>
        <p:txBody>
          <a:bodyPr wrap="square">
            <a:spAutoFit/>
          </a:bodyPr>
          <a:lstStyle/>
          <a:p>
            <a:pPr algn="ctr"/>
            <a:r>
              <a:rPr lang="de-DE" altLang="zh-CN" sz="1200" i="1" dirty="0"/>
              <a:t>Angew. Chem. Int. Ed. </a:t>
            </a:r>
            <a:r>
              <a:rPr lang="de-DE" altLang="zh-CN" sz="1200" b="1" dirty="0"/>
              <a:t>2011</a:t>
            </a:r>
            <a:r>
              <a:rPr lang="de-DE" altLang="zh-CN" sz="1200" dirty="0"/>
              <a:t>, </a:t>
            </a:r>
            <a:r>
              <a:rPr lang="de-DE" altLang="zh-CN" sz="1200" i="1" dirty="0"/>
              <a:t>50</a:t>
            </a:r>
            <a:r>
              <a:rPr lang="de-DE" altLang="zh-CN" sz="1200" dirty="0"/>
              <a:t>, 11483 –11486</a:t>
            </a:r>
            <a:endParaRPr lang="zh-CN" altLang="en-US" sz="1200" dirty="0"/>
          </a:p>
        </p:txBody>
      </p:sp>
      <p:pic>
        <p:nvPicPr>
          <p:cNvPr id="40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76825" y="3284983"/>
            <a:ext cx="5076825" cy="2276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545826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p:txBody>
          <a:bodyPr/>
          <a:lstStyle/>
          <a:p>
            <a:pPr>
              <a:defRPr/>
            </a:pPr>
            <a:r>
              <a:rPr lang="en-US" altLang="zh-CN" smtClean="0">
                <a:solidFill>
                  <a:srgbClr val="163794"/>
                </a:solidFill>
              </a:rPr>
              <a:t>                     </a:t>
            </a:r>
            <a:fld id="{FD8B4594-D84E-4E61-B1EC-0B8C6B99489C}" type="slidenum">
              <a:rPr lang="en-US" altLang="zh-CN" sz="1200" smtClean="0">
                <a:solidFill>
                  <a:srgbClr val="163794"/>
                </a:solidFill>
              </a:rPr>
              <a:pPr>
                <a:defRPr/>
              </a:pPr>
              <a:t>16</a:t>
            </a:fld>
            <a:endParaRPr lang="en-US" altLang="zh-CN" dirty="0">
              <a:solidFill>
                <a:srgbClr val="163794"/>
              </a:solidFill>
            </a:endParaRPr>
          </a:p>
        </p:txBody>
      </p:sp>
      <p:sp>
        <p:nvSpPr>
          <p:cNvPr id="3" name="矩形 2"/>
          <p:cNvSpPr/>
          <p:nvPr/>
        </p:nvSpPr>
        <p:spPr>
          <a:xfrm>
            <a:off x="2519772" y="169476"/>
            <a:ext cx="4104456" cy="523220"/>
          </a:xfrm>
          <a:prstGeom prst="rect">
            <a:avLst/>
          </a:prstGeom>
        </p:spPr>
        <p:txBody>
          <a:bodyPr wrap="square">
            <a:spAutoFit/>
          </a:bodyPr>
          <a:lstStyle/>
          <a:p>
            <a:pPr algn="ctr"/>
            <a:r>
              <a:rPr lang="en-US" altLang="zh-CN" sz="2800" dirty="0">
                <a:solidFill>
                  <a:schemeClr val="accent3"/>
                </a:solidFill>
              </a:rPr>
              <a:t>N</a:t>
            </a:r>
            <a:r>
              <a:rPr lang="en-US" altLang="zh-CN" sz="2800" dirty="0" smtClean="0">
                <a:solidFill>
                  <a:schemeClr val="accent3"/>
                </a:solidFill>
              </a:rPr>
              <a:t>−</a:t>
            </a:r>
            <a:r>
              <a:rPr lang="en-US" altLang="zh-CN" sz="2800" dirty="0">
                <a:solidFill>
                  <a:schemeClr val="accent3"/>
                </a:solidFill>
              </a:rPr>
              <a:t>H Insertion Reactions</a:t>
            </a:r>
            <a:endParaRPr lang="zh-CN" altLang="en-US" sz="2800" dirty="0">
              <a:solidFill>
                <a:schemeClr val="accent3"/>
              </a:solidFill>
            </a:endParaRPr>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1150" y="1096913"/>
            <a:ext cx="5981700" cy="1323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43175" y="2430735"/>
            <a:ext cx="4057650" cy="4238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矩形 4"/>
          <p:cNvSpPr/>
          <p:nvPr/>
        </p:nvSpPr>
        <p:spPr>
          <a:xfrm>
            <a:off x="1143000" y="6608385"/>
            <a:ext cx="6858000" cy="276999"/>
          </a:xfrm>
          <a:prstGeom prst="rect">
            <a:avLst/>
          </a:prstGeom>
        </p:spPr>
        <p:txBody>
          <a:bodyPr wrap="square">
            <a:spAutoFit/>
          </a:bodyPr>
          <a:lstStyle/>
          <a:p>
            <a:pPr algn="ctr"/>
            <a:r>
              <a:rPr lang="de-DE" altLang="zh-CN" sz="1200" i="1" dirty="0"/>
              <a:t>Angew. Chem., </a:t>
            </a:r>
            <a:r>
              <a:rPr lang="de-DE" altLang="zh-CN" sz="1200" i="1" dirty="0" smtClean="0"/>
              <a:t>Int. Ed</a:t>
            </a:r>
            <a:r>
              <a:rPr lang="de-DE" altLang="zh-CN" sz="1200" dirty="0"/>
              <a:t>. </a:t>
            </a:r>
            <a:r>
              <a:rPr lang="de-DE" altLang="zh-CN" sz="1200" b="1" dirty="0"/>
              <a:t>2014</a:t>
            </a:r>
            <a:r>
              <a:rPr lang="de-DE" altLang="zh-CN" sz="1200" dirty="0"/>
              <a:t>,</a:t>
            </a:r>
            <a:r>
              <a:rPr lang="de-DE" altLang="zh-CN" sz="1200" i="1" dirty="0"/>
              <a:t> 53</a:t>
            </a:r>
            <a:r>
              <a:rPr lang="de-DE" altLang="zh-CN" sz="1200" dirty="0"/>
              <a:t>, 13136−13139</a:t>
            </a:r>
            <a:r>
              <a:rPr lang="de-DE" altLang="zh-CN" sz="1200" dirty="0" smtClean="0"/>
              <a:t>.</a:t>
            </a:r>
            <a:endParaRPr lang="zh-CN" altLang="en-US" sz="1200" dirty="0"/>
          </a:p>
        </p:txBody>
      </p:sp>
      <p:pic>
        <p:nvPicPr>
          <p:cNvPr id="512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76825" y="3212976"/>
            <a:ext cx="5076825" cy="2276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811061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p:txBody>
          <a:bodyPr/>
          <a:lstStyle/>
          <a:p>
            <a:pPr>
              <a:defRPr/>
            </a:pPr>
            <a:r>
              <a:rPr lang="en-US" altLang="zh-CN" smtClean="0">
                <a:solidFill>
                  <a:srgbClr val="163794"/>
                </a:solidFill>
              </a:rPr>
              <a:t>                     </a:t>
            </a:r>
            <a:fld id="{FD8B4594-D84E-4E61-B1EC-0B8C6B99489C}" type="slidenum">
              <a:rPr lang="en-US" altLang="zh-CN" sz="1200" smtClean="0">
                <a:solidFill>
                  <a:srgbClr val="163794"/>
                </a:solidFill>
              </a:rPr>
              <a:pPr>
                <a:defRPr/>
              </a:pPr>
              <a:t>17</a:t>
            </a:fld>
            <a:endParaRPr lang="en-US" altLang="zh-CN" dirty="0">
              <a:solidFill>
                <a:srgbClr val="163794"/>
              </a:solidFill>
            </a:endParaRPr>
          </a:p>
        </p:txBody>
      </p:sp>
      <p:sp>
        <p:nvSpPr>
          <p:cNvPr id="3" name="矩形 2"/>
          <p:cNvSpPr/>
          <p:nvPr/>
        </p:nvSpPr>
        <p:spPr>
          <a:xfrm>
            <a:off x="2519772" y="169476"/>
            <a:ext cx="4104456" cy="523220"/>
          </a:xfrm>
          <a:prstGeom prst="rect">
            <a:avLst/>
          </a:prstGeom>
        </p:spPr>
        <p:txBody>
          <a:bodyPr wrap="square">
            <a:spAutoFit/>
          </a:bodyPr>
          <a:lstStyle/>
          <a:p>
            <a:pPr algn="ctr"/>
            <a:r>
              <a:rPr lang="en-US" altLang="zh-CN" sz="2800" dirty="0" smtClean="0">
                <a:solidFill>
                  <a:schemeClr val="accent3"/>
                </a:solidFill>
              </a:rPr>
              <a:t>O−</a:t>
            </a:r>
            <a:r>
              <a:rPr lang="en-US" altLang="zh-CN" sz="2800" dirty="0">
                <a:solidFill>
                  <a:schemeClr val="accent3"/>
                </a:solidFill>
              </a:rPr>
              <a:t>H Insertion Reactions</a:t>
            </a:r>
            <a:endParaRPr lang="zh-CN" altLang="en-US" sz="2800" dirty="0">
              <a:solidFill>
                <a:schemeClr val="accent3"/>
              </a:solidFill>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9188" y="1536675"/>
            <a:ext cx="4362450" cy="1209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65276" y="2942307"/>
            <a:ext cx="6010275" cy="1323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65276" y="4462239"/>
            <a:ext cx="6010275" cy="1343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矩形 3"/>
          <p:cNvSpPr/>
          <p:nvPr/>
        </p:nvSpPr>
        <p:spPr>
          <a:xfrm>
            <a:off x="2286000" y="6093296"/>
            <a:ext cx="4572000" cy="646331"/>
          </a:xfrm>
          <a:prstGeom prst="rect">
            <a:avLst/>
          </a:prstGeom>
        </p:spPr>
        <p:txBody>
          <a:bodyPr>
            <a:spAutoFit/>
          </a:bodyPr>
          <a:lstStyle/>
          <a:p>
            <a:pPr algn="ctr"/>
            <a:r>
              <a:rPr lang="en-US" altLang="zh-CN" sz="1200" i="1" dirty="0"/>
              <a:t>J. Am. Chem. Soc. </a:t>
            </a:r>
            <a:r>
              <a:rPr lang="en-US" altLang="zh-CN" sz="1200" b="1" dirty="0"/>
              <a:t>2011</a:t>
            </a:r>
            <a:r>
              <a:rPr lang="en-US" altLang="zh-CN" sz="1200" dirty="0"/>
              <a:t>, </a:t>
            </a:r>
            <a:r>
              <a:rPr lang="en-US" altLang="zh-CN" sz="1200" i="1" dirty="0"/>
              <a:t>133</a:t>
            </a:r>
            <a:r>
              <a:rPr lang="en-US" altLang="zh-CN" sz="1200" dirty="0"/>
              <a:t>, 1763−1765.</a:t>
            </a:r>
            <a:br>
              <a:rPr lang="en-US" altLang="zh-CN" sz="1200" dirty="0"/>
            </a:br>
            <a:r>
              <a:rPr lang="en-US" altLang="zh-CN" sz="1200" i="1" dirty="0"/>
              <a:t>Nat. Chem. </a:t>
            </a:r>
            <a:r>
              <a:rPr lang="en-US" altLang="zh-CN" sz="1200" b="1" dirty="0"/>
              <a:t>2010</a:t>
            </a:r>
            <a:r>
              <a:rPr lang="en-US" altLang="zh-CN" sz="1200" dirty="0"/>
              <a:t>,</a:t>
            </a:r>
            <a:r>
              <a:rPr lang="en-US" altLang="zh-CN" sz="1200" i="1" dirty="0"/>
              <a:t> 2</a:t>
            </a:r>
            <a:r>
              <a:rPr lang="en-US" altLang="zh-CN" sz="1200" dirty="0"/>
              <a:t>, 546−551.</a:t>
            </a:r>
          </a:p>
          <a:p>
            <a:pPr algn="ctr"/>
            <a:r>
              <a:rPr lang="en-US" altLang="zh-CN" sz="1200" i="1" dirty="0" err="1" smtClean="0"/>
              <a:t>Acc.Chem</a:t>
            </a:r>
            <a:r>
              <a:rPr lang="en-US" altLang="zh-CN" sz="1200" i="1" dirty="0"/>
              <a:t>. Res</a:t>
            </a:r>
            <a:r>
              <a:rPr lang="en-US" altLang="zh-CN" sz="1200" dirty="0"/>
              <a:t>. </a:t>
            </a:r>
            <a:r>
              <a:rPr lang="en-US" altLang="zh-CN" sz="1200" b="1" dirty="0"/>
              <a:t>2012</a:t>
            </a:r>
            <a:r>
              <a:rPr lang="en-US" altLang="zh-CN" sz="1200" dirty="0"/>
              <a:t>,</a:t>
            </a:r>
            <a:r>
              <a:rPr lang="en-US" altLang="zh-CN" sz="1200" i="1" dirty="0"/>
              <a:t> 45</a:t>
            </a:r>
            <a:r>
              <a:rPr lang="en-US" altLang="zh-CN" sz="1200" dirty="0"/>
              <a:t>, 1365−1377</a:t>
            </a:r>
            <a:r>
              <a:rPr lang="en-US" altLang="zh-CN" sz="1200" dirty="0" smtClean="0"/>
              <a:t>.</a:t>
            </a:r>
            <a:endParaRPr lang="en-US" altLang="zh-CN" sz="1200" dirty="0"/>
          </a:p>
        </p:txBody>
      </p:sp>
    </p:spTree>
    <p:extLst>
      <p:ext uri="{BB962C8B-B14F-4D97-AF65-F5344CB8AC3E}">
        <p14:creationId xmlns:p14="http://schemas.microsoft.com/office/powerpoint/2010/main" val="42545826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7888" y="1076722"/>
            <a:ext cx="4848225" cy="1200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灯片编号占位符 1"/>
          <p:cNvSpPr>
            <a:spLocks noGrp="1"/>
          </p:cNvSpPr>
          <p:nvPr>
            <p:ph type="sldNum" sz="quarter" idx="4"/>
          </p:nvPr>
        </p:nvSpPr>
        <p:spPr/>
        <p:txBody>
          <a:bodyPr/>
          <a:lstStyle/>
          <a:p>
            <a:pPr>
              <a:defRPr/>
            </a:pPr>
            <a:r>
              <a:rPr lang="en-US" altLang="zh-CN" smtClean="0">
                <a:solidFill>
                  <a:srgbClr val="163794"/>
                </a:solidFill>
              </a:rPr>
              <a:t>                     </a:t>
            </a:r>
            <a:fld id="{FD8B4594-D84E-4E61-B1EC-0B8C6B99489C}" type="slidenum">
              <a:rPr lang="en-US" altLang="zh-CN" sz="1200" smtClean="0">
                <a:solidFill>
                  <a:srgbClr val="163794"/>
                </a:solidFill>
              </a:rPr>
              <a:pPr>
                <a:defRPr/>
              </a:pPr>
              <a:t>18</a:t>
            </a:fld>
            <a:endParaRPr lang="en-US" altLang="zh-CN" dirty="0">
              <a:solidFill>
                <a:srgbClr val="163794"/>
              </a:solidFill>
            </a:endParaRPr>
          </a:p>
        </p:txBody>
      </p:sp>
      <p:sp>
        <p:nvSpPr>
          <p:cNvPr id="3" name="矩形 2"/>
          <p:cNvSpPr/>
          <p:nvPr/>
        </p:nvSpPr>
        <p:spPr>
          <a:xfrm>
            <a:off x="2519772" y="169476"/>
            <a:ext cx="4104456" cy="523220"/>
          </a:xfrm>
          <a:prstGeom prst="rect">
            <a:avLst/>
          </a:prstGeom>
        </p:spPr>
        <p:txBody>
          <a:bodyPr wrap="square">
            <a:spAutoFit/>
          </a:bodyPr>
          <a:lstStyle/>
          <a:p>
            <a:pPr algn="ctr"/>
            <a:r>
              <a:rPr lang="en-US" altLang="zh-CN" sz="2800" dirty="0">
                <a:solidFill>
                  <a:schemeClr val="accent3"/>
                </a:solidFill>
              </a:rPr>
              <a:t>O</a:t>
            </a:r>
            <a:r>
              <a:rPr lang="en-US" altLang="zh-CN" sz="2800" dirty="0" smtClean="0">
                <a:solidFill>
                  <a:schemeClr val="accent3"/>
                </a:solidFill>
              </a:rPr>
              <a:t>−</a:t>
            </a:r>
            <a:r>
              <a:rPr lang="en-US" altLang="zh-CN" sz="2800" dirty="0">
                <a:solidFill>
                  <a:schemeClr val="accent3"/>
                </a:solidFill>
              </a:rPr>
              <a:t>H Insertion Reactions</a:t>
            </a:r>
            <a:endParaRPr lang="zh-CN" altLang="en-US" sz="2800" dirty="0">
              <a:solidFill>
                <a:schemeClr val="accent3"/>
              </a:solidFill>
            </a:endParaRPr>
          </a:p>
        </p:txBody>
      </p:sp>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9120" y="1270642"/>
            <a:ext cx="5238750" cy="1438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00225" y="2276872"/>
            <a:ext cx="5543550" cy="1304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6" name="组合 5"/>
          <p:cNvGrpSpPr/>
          <p:nvPr/>
        </p:nvGrpSpPr>
        <p:grpSpPr>
          <a:xfrm>
            <a:off x="2362200" y="3909020"/>
            <a:ext cx="4419600" cy="2400300"/>
            <a:chOff x="2362200" y="4158208"/>
            <a:chExt cx="4419600" cy="2400300"/>
          </a:xfrm>
        </p:grpSpPr>
        <p:pic>
          <p:nvPicPr>
            <p:cNvPr id="8199"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62200" y="5301208"/>
              <a:ext cx="4419600" cy="1257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201"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67038" y="4158208"/>
              <a:ext cx="3209925"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cxnSp>
        <p:nvCxnSpPr>
          <p:cNvPr id="8" name="直接连接符 7"/>
          <p:cNvCxnSpPr/>
          <p:nvPr/>
        </p:nvCxnSpPr>
        <p:spPr>
          <a:xfrm>
            <a:off x="1619672" y="3789040"/>
            <a:ext cx="5724103"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1448780" y="3356992"/>
            <a:ext cx="6246440" cy="461665"/>
          </a:xfrm>
          <a:prstGeom prst="rect">
            <a:avLst/>
          </a:prstGeom>
        </p:spPr>
        <p:txBody>
          <a:bodyPr wrap="square">
            <a:spAutoFit/>
          </a:bodyPr>
          <a:lstStyle/>
          <a:p>
            <a:pPr algn="ctr"/>
            <a:r>
              <a:rPr lang="de-DE" altLang="zh-CN" sz="1200" i="1" dirty="0"/>
              <a:t>J. Am. Chem. Soc. </a:t>
            </a:r>
            <a:r>
              <a:rPr lang="de-DE" altLang="zh-CN" sz="1200" b="1" dirty="0"/>
              <a:t>2010</a:t>
            </a:r>
            <a:r>
              <a:rPr lang="de-DE" altLang="zh-CN" sz="1200" dirty="0"/>
              <a:t>, </a:t>
            </a:r>
            <a:r>
              <a:rPr lang="de-DE" altLang="zh-CN" sz="1200" i="1" dirty="0"/>
              <a:t>132</a:t>
            </a:r>
            <a:r>
              <a:rPr lang="de-DE" altLang="zh-CN" sz="1200" dirty="0"/>
              <a:t>, 16374−16376.</a:t>
            </a:r>
            <a:br>
              <a:rPr lang="de-DE" altLang="zh-CN" sz="1200" dirty="0"/>
            </a:br>
            <a:r>
              <a:rPr lang="de-DE" altLang="zh-CN" sz="1200" i="1" dirty="0"/>
              <a:t>Angew. Chem., Int. Ed</a:t>
            </a:r>
            <a:r>
              <a:rPr lang="de-DE" altLang="zh-CN" sz="1200" dirty="0"/>
              <a:t>. </a:t>
            </a:r>
            <a:r>
              <a:rPr lang="de-DE" altLang="zh-CN" sz="1200" b="1" dirty="0"/>
              <a:t>2013</a:t>
            </a:r>
            <a:r>
              <a:rPr lang="de-DE" altLang="zh-CN" sz="1200" dirty="0"/>
              <a:t>, </a:t>
            </a:r>
            <a:r>
              <a:rPr lang="de-DE" altLang="zh-CN" sz="1200" i="1" dirty="0"/>
              <a:t>52</a:t>
            </a:r>
            <a:r>
              <a:rPr lang="de-DE" altLang="zh-CN" sz="1200" dirty="0"/>
              <a:t>, 2555−2558.</a:t>
            </a:r>
            <a:endParaRPr lang="zh-CN" altLang="en-US" sz="1200" dirty="0"/>
          </a:p>
        </p:txBody>
      </p:sp>
      <p:sp>
        <p:nvSpPr>
          <p:cNvPr id="10" name="矩形 9"/>
          <p:cNvSpPr/>
          <p:nvPr/>
        </p:nvSpPr>
        <p:spPr>
          <a:xfrm>
            <a:off x="2286000" y="6453336"/>
            <a:ext cx="4572000" cy="276999"/>
          </a:xfrm>
          <a:prstGeom prst="rect">
            <a:avLst/>
          </a:prstGeom>
        </p:spPr>
        <p:txBody>
          <a:bodyPr>
            <a:spAutoFit/>
          </a:bodyPr>
          <a:lstStyle/>
          <a:p>
            <a:pPr algn="ctr"/>
            <a:r>
              <a:rPr lang="de-DE" altLang="zh-CN" sz="1200" i="1" dirty="0"/>
              <a:t>Angew. Chem. Int. Ed</a:t>
            </a:r>
            <a:r>
              <a:rPr lang="de-DE" altLang="zh-CN" sz="1200" dirty="0"/>
              <a:t>. </a:t>
            </a:r>
            <a:r>
              <a:rPr lang="de-DE" altLang="zh-CN" sz="1200" b="1" dirty="0"/>
              <a:t>2008</a:t>
            </a:r>
            <a:r>
              <a:rPr lang="de-DE" altLang="zh-CN" sz="1200" dirty="0"/>
              <a:t>, </a:t>
            </a:r>
            <a:r>
              <a:rPr lang="de-DE" altLang="zh-CN" sz="1200" i="1" dirty="0"/>
              <a:t>47</a:t>
            </a:r>
            <a:r>
              <a:rPr lang="de-DE" altLang="zh-CN" sz="1200" dirty="0"/>
              <a:t>, 6647 –6649 </a:t>
            </a:r>
            <a:endParaRPr lang="zh-CN" altLang="en-US" sz="1200" dirty="0"/>
          </a:p>
        </p:txBody>
      </p:sp>
      <p:pic>
        <p:nvPicPr>
          <p:cNvPr id="8202"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305924" y="861020"/>
            <a:ext cx="4686300" cy="3619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203" name="Picture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305924" y="4565299"/>
            <a:ext cx="4619625" cy="2400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8"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714875" y="1882849"/>
            <a:ext cx="4714875" cy="3409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54582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0.06475 -0.09676 L 0.62396 -0.09676 " pathEditMode="relative" rAng="0" ptsTypes="AA">
                                      <p:cBhvr>
                                        <p:cTn id="6" dur="2000" fill="hold"/>
                                        <p:tgtEl>
                                          <p:spTgt spid="8198"/>
                                        </p:tgtEl>
                                        <p:attrNameLst>
                                          <p:attrName>ppt_x</p:attrName>
                                          <p:attrName>ppt_y</p:attrName>
                                        </p:attrNameLst>
                                      </p:cBhvr>
                                      <p:rCtr x="27951"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p:txBody>
          <a:bodyPr/>
          <a:lstStyle/>
          <a:p>
            <a:pPr>
              <a:defRPr/>
            </a:pPr>
            <a:r>
              <a:rPr lang="en-US" altLang="zh-CN" smtClean="0">
                <a:solidFill>
                  <a:srgbClr val="163794"/>
                </a:solidFill>
              </a:rPr>
              <a:t>                     </a:t>
            </a:r>
            <a:fld id="{FD8B4594-D84E-4E61-B1EC-0B8C6B99489C}" type="slidenum">
              <a:rPr lang="en-US" altLang="zh-CN" sz="1200" smtClean="0">
                <a:solidFill>
                  <a:srgbClr val="163794"/>
                </a:solidFill>
              </a:rPr>
              <a:pPr>
                <a:defRPr/>
              </a:pPr>
              <a:t>19</a:t>
            </a:fld>
            <a:endParaRPr lang="en-US" altLang="zh-CN" dirty="0">
              <a:solidFill>
                <a:srgbClr val="163794"/>
              </a:solidFill>
            </a:endParaRPr>
          </a:p>
        </p:txBody>
      </p:sp>
      <p:sp>
        <p:nvSpPr>
          <p:cNvPr id="3" name="矩形 2"/>
          <p:cNvSpPr/>
          <p:nvPr/>
        </p:nvSpPr>
        <p:spPr>
          <a:xfrm>
            <a:off x="1547664" y="169476"/>
            <a:ext cx="5904656" cy="523220"/>
          </a:xfrm>
          <a:prstGeom prst="rect">
            <a:avLst/>
          </a:prstGeom>
        </p:spPr>
        <p:txBody>
          <a:bodyPr wrap="square">
            <a:spAutoFit/>
          </a:bodyPr>
          <a:lstStyle/>
          <a:p>
            <a:pPr algn="ctr"/>
            <a:r>
              <a:rPr lang="en-US" altLang="zh-CN" sz="2800" dirty="0" smtClean="0">
                <a:solidFill>
                  <a:schemeClr val="accent3"/>
                </a:solidFill>
              </a:rPr>
              <a:t>Si−</a:t>
            </a:r>
            <a:r>
              <a:rPr lang="en-US" altLang="zh-CN" sz="2800" dirty="0">
                <a:solidFill>
                  <a:schemeClr val="accent3"/>
                </a:solidFill>
              </a:rPr>
              <a:t>H </a:t>
            </a:r>
            <a:r>
              <a:rPr lang="en-US" altLang="zh-CN" sz="2800" dirty="0" smtClean="0">
                <a:solidFill>
                  <a:schemeClr val="accent3"/>
                </a:solidFill>
              </a:rPr>
              <a:t>&amp; S-H Insertion </a:t>
            </a:r>
            <a:r>
              <a:rPr lang="en-US" altLang="zh-CN" sz="2800" dirty="0">
                <a:solidFill>
                  <a:schemeClr val="accent3"/>
                </a:solidFill>
              </a:rPr>
              <a:t>Reactions</a:t>
            </a:r>
            <a:endParaRPr lang="zh-CN" altLang="en-US" sz="2800" dirty="0">
              <a:solidFill>
                <a:schemeClr val="accent3"/>
              </a:solidFill>
            </a:endParaRP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6025" y="1181100"/>
            <a:ext cx="4171950" cy="2247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矩形 3"/>
          <p:cNvSpPr/>
          <p:nvPr/>
        </p:nvSpPr>
        <p:spPr>
          <a:xfrm>
            <a:off x="2286000" y="3368025"/>
            <a:ext cx="4572000" cy="276999"/>
          </a:xfrm>
          <a:prstGeom prst="rect">
            <a:avLst/>
          </a:prstGeom>
        </p:spPr>
        <p:txBody>
          <a:bodyPr>
            <a:spAutoFit/>
          </a:bodyPr>
          <a:lstStyle/>
          <a:p>
            <a:pPr algn="ctr"/>
            <a:r>
              <a:rPr lang="de-DE" altLang="zh-CN" sz="1200" i="1" dirty="0"/>
              <a:t>Angew. Chem., Int. Ed</a:t>
            </a:r>
            <a:r>
              <a:rPr lang="de-DE" altLang="zh-CN" sz="1200" dirty="0"/>
              <a:t>. </a:t>
            </a:r>
            <a:r>
              <a:rPr lang="de-DE" altLang="zh-CN" sz="1200" b="1" dirty="0"/>
              <a:t>2008</a:t>
            </a:r>
            <a:r>
              <a:rPr lang="de-DE" altLang="zh-CN" sz="1200" dirty="0"/>
              <a:t>, </a:t>
            </a:r>
            <a:r>
              <a:rPr lang="de-DE" altLang="zh-CN" sz="1200" i="1" dirty="0"/>
              <a:t>47</a:t>
            </a:r>
            <a:r>
              <a:rPr lang="de-DE" altLang="zh-CN" sz="1200" dirty="0"/>
              <a:t>, 8496−8498.</a:t>
            </a:r>
            <a:endParaRPr lang="zh-CN" altLang="en-US" sz="1200" dirty="0"/>
          </a:p>
        </p:txBody>
      </p:sp>
      <p:cxnSp>
        <p:nvCxnSpPr>
          <p:cNvPr id="6" name="直接连接符 5"/>
          <p:cNvCxnSpPr/>
          <p:nvPr/>
        </p:nvCxnSpPr>
        <p:spPr>
          <a:xfrm>
            <a:off x="1691680" y="3789040"/>
            <a:ext cx="6048672" cy="0"/>
          </a:xfrm>
          <a:prstGeom prst="line">
            <a:avLst/>
          </a:prstGeom>
        </p:spPr>
        <p:style>
          <a:lnRef idx="1">
            <a:schemeClr val="accent1"/>
          </a:lnRef>
          <a:fillRef idx="0">
            <a:schemeClr val="accent1"/>
          </a:fillRef>
          <a:effectRef idx="0">
            <a:schemeClr val="accent1"/>
          </a:effectRef>
          <a:fontRef idx="minor">
            <a:schemeClr val="tx1"/>
          </a:fontRef>
        </p:style>
      </p:cxnSp>
      <p:pic>
        <p:nvPicPr>
          <p:cNvPr id="921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7744" y="4005064"/>
            <a:ext cx="4629150" cy="20059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矩形 6"/>
          <p:cNvSpPr/>
          <p:nvPr/>
        </p:nvSpPr>
        <p:spPr>
          <a:xfrm>
            <a:off x="3379206" y="6228020"/>
            <a:ext cx="2385589" cy="276999"/>
          </a:xfrm>
          <a:prstGeom prst="rect">
            <a:avLst/>
          </a:prstGeom>
        </p:spPr>
        <p:txBody>
          <a:bodyPr wrap="none">
            <a:spAutoFit/>
          </a:bodyPr>
          <a:lstStyle/>
          <a:p>
            <a:r>
              <a:rPr lang="de-DE" altLang="zh-CN" sz="1200" i="1" dirty="0"/>
              <a:t>Chem. Sci., </a:t>
            </a:r>
            <a:r>
              <a:rPr lang="de-DE" altLang="zh-CN" sz="1200" b="1" dirty="0"/>
              <a:t>2014, </a:t>
            </a:r>
            <a:r>
              <a:rPr lang="de-DE" altLang="zh-CN" sz="1200" i="1" dirty="0"/>
              <a:t>5</a:t>
            </a:r>
            <a:r>
              <a:rPr lang="de-DE" altLang="zh-CN" sz="1200" dirty="0"/>
              <a:t>, 1442–1448</a:t>
            </a:r>
            <a:endParaRPr lang="zh-CN" altLang="en-US" sz="1200" dirty="0"/>
          </a:p>
        </p:txBody>
      </p:sp>
    </p:spTree>
    <p:extLst>
      <p:ext uri="{BB962C8B-B14F-4D97-AF65-F5344CB8AC3E}">
        <p14:creationId xmlns:p14="http://schemas.microsoft.com/office/powerpoint/2010/main" val="42545826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内容占位符 5"/>
          <p:cNvSpPr>
            <a:spLocks noGrp="1"/>
          </p:cNvSpPr>
          <p:nvPr>
            <p:ph idx="1"/>
          </p:nvPr>
        </p:nvSpPr>
        <p:spPr>
          <a:xfrm>
            <a:off x="642910" y="1484784"/>
            <a:ext cx="7929618" cy="4824536"/>
          </a:xfrm>
        </p:spPr>
        <p:txBody>
          <a:bodyPr/>
          <a:lstStyle/>
          <a:p>
            <a:pPr eaLnBrk="1" hangingPunct="1">
              <a:spcBef>
                <a:spcPts val="2400"/>
              </a:spcBef>
              <a:buFont typeface="Wingdings" pitchFamily="2" charset="2"/>
              <a:buChar char="Ø"/>
            </a:pPr>
            <a:r>
              <a:rPr lang="en-US" altLang="zh-CN" sz="2000" kern="1200" dirty="0" smtClean="0">
                <a:latin typeface="Arial" pitchFamily="34" charset="0"/>
                <a:ea typeface="Arial Unicode MS" pitchFamily="34" charset="-122"/>
                <a:cs typeface="Arial" pitchFamily="34" charset="0"/>
              </a:rPr>
              <a:t>Introduction of </a:t>
            </a:r>
            <a:r>
              <a:rPr lang="en-US" altLang="zh-CN" sz="2000" kern="1200" dirty="0" err="1" smtClean="0">
                <a:latin typeface="Arial" pitchFamily="34" charset="0"/>
                <a:ea typeface="Arial Unicode MS" pitchFamily="34" charset="-122"/>
                <a:cs typeface="Arial" pitchFamily="34" charset="0"/>
              </a:rPr>
              <a:t>Diazocarbonyl</a:t>
            </a:r>
            <a:r>
              <a:rPr lang="en-US" altLang="zh-CN" sz="2000" kern="1200" dirty="0" smtClean="0">
                <a:latin typeface="Arial" pitchFamily="34" charset="0"/>
                <a:ea typeface="Arial Unicode MS" pitchFamily="34" charset="-122"/>
                <a:cs typeface="Arial" pitchFamily="34" charset="0"/>
              </a:rPr>
              <a:t> Reaction</a:t>
            </a:r>
          </a:p>
          <a:p>
            <a:pPr eaLnBrk="1" hangingPunct="1">
              <a:spcBef>
                <a:spcPts val="2400"/>
              </a:spcBef>
              <a:buFont typeface="Wingdings" pitchFamily="2" charset="2"/>
              <a:buChar char="Ø"/>
            </a:pPr>
            <a:r>
              <a:rPr lang="en-US" altLang="zh-CN" sz="2000" kern="1200" dirty="0" smtClean="0">
                <a:latin typeface="Arial" pitchFamily="34" charset="0"/>
                <a:ea typeface="Arial Unicode MS" pitchFamily="34" charset="-122"/>
                <a:cs typeface="Arial" pitchFamily="34" charset="0"/>
              </a:rPr>
              <a:t>Wolff </a:t>
            </a:r>
            <a:r>
              <a:rPr lang="en-US" altLang="zh-CN" sz="2000" kern="1200" dirty="0">
                <a:latin typeface="Arial" pitchFamily="34" charset="0"/>
                <a:ea typeface="Arial Unicode MS" pitchFamily="34" charset="-122"/>
                <a:cs typeface="Arial" pitchFamily="34" charset="0"/>
              </a:rPr>
              <a:t>Rearrangement</a:t>
            </a:r>
          </a:p>
          <a:p>
            <a:pPr eaLnBrk="1" hangingPunct="1">
              <a:spcBef>
                <a:spcPts val="2400"/>
              </a:spcBef>
              <a:buFont typeface="Wingdings" pitchFamily="2" charset="2"/>
              <a:buChar char="Ø"/>
            </a:pPr>
            <a:r>
              <a:rPr lang="en-US" altLang="zh-CN" sz="2000" kern="1200" dirty="0" err="1">
                <a:latin typeface="Arial" pitchFamily="34" charset="0"/>
                <a:ea typeface="Arial Unicode MS" pitchFamily="34" charset="-122"/>
                <a:cs typeface="Arial" pitchFamily="34" charset="0"/>
              </a:rPr>
              <a:t>Cyclopropanation</a:t>
            </a:r>
            <a:r>
              <a:rPr lang="en-US" altLang="zh-CN" sz="2000" kern="1200" dirty="0">
                <a:latin typeface="Arial" pitchFamily="34" charset="0"/>
                <a:ea typeface="Arial Unicode MS" pitchFamily="34" charset="-122"/>
                <a:cs typeface="Arial" pitchFamily="34" charset="0"/>
              </a:rPr>
              <a:t> Reactions</a:t>
            </a:r>
          </a:p>
          <a:p>
            <a:pPr eaLnBrk="1" hangingPunct="1">
              <a:spcBef>
                <a:spcPts val="2400"/>
              </a:spcBef>
              <a:buFont typeface="Wingdings" pitchFamily="2" charset="2"/>
              <a:buChar char="Ø"/>
            </a:pPr>
            <a:r>
              <a:rPr lang="en-US" altLang="zh-CN" sz="2000" kern="1200" dirty="0">
                <a:latin typeface="Arial" pitchFamily="34" charset="0"/>
                <a:ea typeface="Arial Unicode MS" pitchFamily="34" charset="-122"/>
                <a:cs typeface="Arial" pitchFamily="34" charset="0"/>
              </a:rPr>
              <a:t>Reactions with Aromatics</a:t>
            </a:r>
          </a:p>
          <a:p>
            <a:pPr eaLnBrk="1" hangingPunct="1">
              <a:spcBef>
                <a:spcPts val="2400"/>
              </a:spcBef>
              <a:buFont typeface="Wingdings" pitchFamily="2" charset="2"/>
              <a:buChar char="Ø"/>
            </a:pPr>
            <a:r>
              <a:rPr lang="en-US" altLang="zh-CN" sz="2000" kern="1200" dirty="0">
                <a:latin typeface="Arial" pitchFamily="34" charset="0"/>
                <a:ea typeface="Arial Unicode MS" pitchFamily="34" charset="-122"/>
                <a:cs typeface="Arial" pitchFamily="34" charset="0"/>
              </a:rPr>
              <a:t>Catalytic Asymmetric C−H Insertion Reactions</a:t>
            </a:r>
          </a:p>
          <a:p>
            <a:pPr eaLnBrk="1" hangingPunct="1">
              <a:spcBef>
                <a:spcPts val="2400"/>
              </a:spcBef>
              <a:buFont typeface="Wingdings" pitchFamily="2" charset="2"/>
              <a:buChar char="Ø"/>
            </a:pPr>
            <a:r>
              <a:rPr lang="en-US" altLang="zh-CN" sz="2000" kern="1200" dirty="0">
                <a:latin typeface="Arial" pitchFamily="34" charset="0"/>
                <a:ea typeface="Arial Unicode MS" pitchFamily="34" charset="-122"/>
                <a:cs typeface="Arial" pitchFamily="34" charset="0"/>
              </a:rPr>
              <a:t>X−H Insertion Reactions of </a:t>
            </a:r>
            <a:r>
              <a:rPr lang="en-US" altLang="zh-CN" sz="2000" kern="1200" dirty="0" err="1">
                <a:latin typeface="Arial" pitchFamily="34" charset="0"/>
                <a:ea typeface="Arial Unicode MS" pitchFamily="34" charset="-122"/>
                <a:cs typeface="Arial" pitchFamily="34" charset="0"/>
              </a:rPr>
              <a:t>Diazocarbonyl</a:t>
            </a:r>
            <a:r>
              <a:rPr lang="en-US" altLang="zh-CN" sz="2000" kern="1200" dirty="0">
                <a:latin typeface="Arial" pitchFamily="34" charset="0"/>
                <a:ea typeface="Arial Unicode MS" pitchFamily="34" charset="-122"/>
                <a:cs typeface="Arial" pitchFamily="34" charset="0"/>
              </a:rPr>
              <a:t> Compounds</a:t>
            </a:r>
          </a:p>
          <a:p>
            <a:pPr eaLnBrk="1" hangingPunct="1">
              <a:spcBef>
                <a:spcPts val="2400"/>
              </a:spcBef>
              <a:buFont typeface="Wingdings" pitchFamily="2" charset="2"/>
              <a:buChar char="Ø"/>
            </a:pPr>
            <a:r>
              <a:rPr lang="en-US" altLang="zh-CN" sz="2000" kern="1200" dirty="0" err="1">
                <a:latin typeface="Arial" pitchFamily="34" charset="0"/>
                <a:ea typeface="Arial Unicode MS" pitchFamily="34" charset="-122"/>
                <a:cs typeface="Arial" pitchFamily="34" charset="0"/>
              </a:rPr>
              <a:t>Ylide</a:t>
            </a:r>
            <a:r>
              <a:rPr lang="en-US" altLang="zh-CN" sz="2000" kern="1200" dirty="0">
                <a:latin typeface="Arial" pitchFamily="34" charset="0"/>
                <a:ea typeface="Arial Unicode MS" pitchFamily="34" charset="-122"/>
                <a:cs typeface="Arial" pitchFamily="34" charset="0"/>
              </a:rPr>
              <a:t> Formation from </a:t>
            </a:r>
            <a:r>
              <a:rPr lang="el-GR" altLang="zh-CN" sz="2000" kern="1200" dirty="0">
                <a:latin typeface="Arial" pitchFamily="34" charset="0"/>
                <a:ea typeface="Arial Unicode MS" pitchFamily="34" charset="-122"/>
                <a:cs typeface="Arial" pitchFamily="34" charset="0"/>
              </a:rPr>
              <a:t>α-</a:t>
            </a:r>
            <a:r>
              <a:rPr lang="en-US" altLang="zh-CN" sz="2000" kern="1200" dirty="0" err="1">
                <a:latin typeface="Arial" pitchFamily="34" charset="0"/>
                <a:ea typeface="Arial Unicode MS" pitchFamily="34" charset="-122"/>
                <a:cs typeface="Arial" pitchFamily="34" charset="0"/>
              </a:rPr>
              <a:t>Diazocarbonyls</a:t>
            </a:r>
            <a:endParaRPr lang="en-US" altLang="zh-CN" sz="2000" kern="1200" dirty="0">
              <a:latin typeface="Arial" pitchFamily="34" charset="0"/>
              <a:ea typeface="Arial Unicode MS" pitchFamily="34" charset="-122"/>
              <a:cs typeface="Arial" pitchFamily="34" charset="0"/>
            </a:endParaRPr>
          </a:p>
          <a:p>
            <a:pPr eaLnBrk="1" hangingPunct="1">
              <a:spcBef>
                <a:spcPts val="2400"/>
              </a:spcBef>
              <a:buFont typeface="Wingdings" pitchFamily="2" charset="2"/>
              <a:buChar char="Ø"/>
            </a:pPr>
            <a:r>
              <a:rPr lang="en-US" altLang="zh-CN" sz="2000" kern="1200" dirty="0">
                <a:latin typeface="Arial" pitchFamily="34" charset="0"/>
                <a:ea typeface="Arial Unicode MS" pitchFamily="34" charset="-122"/>
                <a:cs typeface="Arial" pitchFamily="34" charset="0"/>
              </a:rPr>
              <a:t>Summary &amp; </a:t>
            </a:r>
            <a:r>
              <a:rPr lang="en-US" altLang="zh-CN" sz="2000" kern="1200" dirty="0" smtClean="0">
                <a:latin typeface="Arial" pitchFamily="34" charset="0"/>
                <a:ea typeface="Arial Unicode MS" pitchFamily="34" charset="-122"/>
                <a:cs typeface="Arial" pitchFamily="34" charset="0"/>
              </a:rPr>
              <a:t>Outlook</a:t>
            </a:r>
            <a:endParaRPr lang="en-US" altLang="zh-CN" sz="2000" kern="1200" dirty="0">
              <a:latin typeface="Arial" pitchFamily="34" charset="0"/>
              <a:ea typeface="Arial Unicode MS" pitchFamily="34" charset="-122"/>
              <a:cs typeface="Arial" pitchFamily="34" charset="0"/>
            </a:endParaRPr>
          </a:p>
        </p:txBody>
      </p:sp>
      <p:sp>
        <p:nvSpPr>
          <p:cNvPr id="5" name="标题 4"/>
          <p:cNvSpPr>
            <a:spLocks noGrp="1"/>
          </p:cNvSpPr>
          <p:nvPr>
            <p:ph type="title" idx="4294967295"/>
          </p:nvPr>
        </p:nvSpPr>
        <p:spPr>
          <a:xfrm>
            <a:off x="285720" y="152400"/>
            <a:ext cx="8458200" cy="563563"/>
          </a:xfrm>
        </p:spPr>
        <p:txBody>
          <a:bodyPr/>
          <a:lstStyle/>
          <a:p>
            <a:r>
              <a:rPr lang="en-US" altLang="zh-CN" sz="2800" dirty="0" smtClean="0">
                <a:latin typeface="+mn-lt"/>
                <a:ea typeface="宋体" pitchFamily="2" charset="-122"/>
                <a:cs typeface="Times New Roman" pitchFamily="18" charset="0"/>
              </a:rPr>
              <a:t>Outline</a:t>
            </a:r>
            <a:endParaRPr lang="zh-CN" altLang="en-US" sz="2800" dirty="0">
              <a:latin typeface="+mn-lt"/>
              <a:ea typeface="宋体" pitchFamily="2" charset="-122"/>
              <a:cs typeface="Times New Roman" pitchFamily="18" charset="0"/>
            </a:endParaRPr>
          </a:p>
        </p:txBody>
      </p:sp>
      <p:sp>
        <p:nvSpPr>
          <p:cNvPr id="2" name="灯片编号占位符 1"/>
          <p:cNvSpPr>
            <a:spLocks noGrp="1"/>
          </p:cNvSpPr>
          <p:nvPr>
            <p:ph type="sldNum" sz="quarter" idx="4"/>
          </p:nvPr>
        </p:nvSpPr>
        <p:spPr/>
        <p:txBody>
          <a:bodyPr/>
          <a:lstStyle/>
          <a:p>
            <a:pPr>
              <a:defRPr/>
            </a:pPr>
            <a:r>
              <a:rPr lang="en-US" altLang="zh-CN" smtClean="0">
                <a:solidFill>
                  <a:srgbClr val="163794"/>
                </a:solidFill>
              </a:rPr>
              <a:t>                     </a:t>
            </a:r>
            <a:fld id="{FD8B4594-D84E-4E61-B1EC-0B8C6B99489C}" type="slidenum">
              <a:rPr lang="en-US" altLang="zh-CN" sz="1200" smtClean="0">
                <a:solidFill>
                  <a:srgbClr val="163794"/>
                </a:solidFill>
              </a:rPr>
              <a:pPr>
                <a:defRPr/>
              </a:pPr>
              <a:t>2</a:t>
            </a:fld>
            <a:endParaRPr lang="en-US" altLang="zh-CN" dirty="0">
              <a:solidFill>
                <a:srgbClr val="163794"/>
              </a:solidFill>
            </a:endParaRPr>
          </a:p>
        </p:txBody>
      </p:sp>
    </p:spTree>
    <p:extLst>
      <p:ext uri="{BB962C8B-B14F-4D97-AF65-F5344CB8AC3E}">
        <p14:creationId xmlns:p14="http://schemas.microsoft.com/office/powerpoint/2010/main" val="3326904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p:txBody>
          <a:bodyPr/>
          <a:lstStyle/>
          <a:p>
            <a:pPr>
              <a:defRPr/>
            </a:pPr>
            <a:r>
              <a:rPr lang="en-US" altLang="zh-CN" smtClean="0">
                <a:solidFill>
                  <a:srgbClr val="163794"/>
                </a:solidFill>
              </a:rPr>
              <a:t>                     </a:t>
            </a:r>
            <a:fld id="{FD8B4594-D84E-4E61-B1EC-0B8C6B99489C}" type="slidenum">
              <a:rPr lang="en-US" altLang="zh-CN" sz="1200" smtClean="0">
                <a:solidFill>
                  <a:srgbClr val="163794"/>
                </a:solidFill>
              </a:rPr>
              <a:pPr>
                <a:defRPr/>
              </a:pPr>
              <a:t>20</a:t>
            </a:fld>
            <a:endParaRPr lang="en-US" altLang="zh-CN" dirty="0">
              <a:solidFill>
                <a:srgbClr val="163794"/>
              </a:solidFill>
            </a:endParaRPr>
          </a:p>
        </p:txBody>
      </p:sp>
      <p:sp>
        <p:nvSpPr>
          <p:cNvPr id="3" name="矩形 2"/>
          <p:cNvSpPr/>
          <p:nvPr/>
        </p:nvSpPr>
        <p:spPr>
          <a:xfrm>
            <a:off x="1043608" y="169476"/>
            <a:ext cx="7056784" cy="523220"/>
          </a:xfrm>
          <a:prstGeom prst="rect">
            <a:avLst/>
          </a:prstGeom>
        </p:spPr>
        <p:txBody>
          <a:bodyPr wrap="square">
            <a:spAutoFit/>
          </a:bodyPr>
          <a:lstStyle/>
          <a:p>
            <a:pPr algn="ctr"/>
            <a:r>
              <a:rPr lang="en-US" altLang="zh-CN" sz="2800" dirty="0" err="1">
                <a:solidFill>
                  <a:schemeClr val="bg1"/>
                </a:solidFill>
              </a:rPr>
              <a:t>Ylide</a:t>
            </a:r>
            <a:r>
              <a:rPr lang="en-US" altLang="zh-CN" sz="2800" dirty="0">
                <a:solidFill>
                  <a:schemeClr val="bg1"/>
                </a:solidFill>
              </a:rPr>
              <a:t> Formation from </a:t>
            </a:r>
            <a:r>
              <a:rPr lang="el-GR" altLang="zh-CN" sz="2800" dirty="0">
                <a:solidFill>
                  <a:schemeClr val="bg1"/>
                </a:solidFill>
              </a:rPr>
              <a:t>α-</a:t>
            </a:r>
            <a:r>
              <a:rPr lang="en-US" altLang="zh-CN" sz="2800" dirty="0" err="1" smtClean="0">
                <a:solidFill>
                  <a:schemeClr val="bg1"/>
                </a:solidFill>
              </a:rPr>
              <a:t>Diazocarbonyls</a:t>
            </a:r>
            <a:endParaRPr lang="zh-CN" altLang="en-US" sz="2800" dirty="0">
              <a:solidFill>
                <a:schemeClr val="bg1"/>
              </a:solidFill>
            </a:endParaRPr>
          </a:p>
        </p:txBody>
      </p:sp>
      <p:sp>
        <p:nvSpPr>
          <p:cNvPr id="9" name="矩形 8"/>
          <p:cNvSpPr/>
          <p:nvPr/>
        </p:nvSpPr>
        <p:spPr>
          <a:xfrm>
            <a:off x="2790056" y="3284984"/>
            <a:ext cx="6318448" cy="646331"/>
          </a:xfrm>
          <a:prstGeom prst="rect">
            <a:avLst/>
          </a:prstGeom>
        </p:spPr>
        <p:txBody>
          <a:bodyPr wrap="square">
            <a:spAutoFit/>
          </a:bodyPr>
          <a:lstStyle/>
          <a:p>
            <a:pPr algn="ctr"/>
            <a:r>
              <a:rPr lang="en-US" altLang="zh-CN" dirty="0"/>
              <a:t>ethers, </a:t>
            </a:r>
            <a:r>
              <a:rPr lang="en-US" altLang="zh-CN" dirty="0" smtClean="0"/>
              <a:t>sulfides, amines</a:t>
            </a:r>
            <a:r>
              <a:rPr lang="en-US" altLang="zh-CN" dirty="0"/>
              <a:t>, </a:t>
            </a:r>
            <a:endParaRPr lang="en-US" altLang="zh-CN" dirty="0" smtClean="0"/>
          </a:p>
          <a:p>
            <a:pPr algn="ctr"/>
            <a:r>
              <a:rPr lang="en-US" altLang="zh-CN" dirty="0" smtClean="0"/>
              <a:t>and </a:t>
            </a:r>
            <a:r>
              <a:rPr lang="en-US" altLang="zh-CN" dirty="0"/>
              <a:t>carbonyl compounds</a:t>
            </a:r>
            <a:endParaRPr lang="zh-CN" altLang="en-US" dirty="0"/>
          </a:p>
        </p:txBody>
      </p:sp>
      <p:pic>
        <p:nvPicPr>
          <p:cNvPr id="10250"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1680" y="3284984"/>
            <a:ext cx="2400300" cy="714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51"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28850" y="2036068"/>
            <a:ext cx="4686300" cy="1104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矩形 10"/>
          <p:cNvSpPr/>
          <p:nvPr/>
        </p:nvSpPr>
        <p:spPr>
          <a:xfrm>
            <a:off x="0" y="4401686"/>
            <a:ext cx="9108504" cy="2123658"/>
          </a:xfrm>
          <a:prstGeom prst="rect">
            <a:avLst/>
          </a:prstGeom>
        </p:spPr>
        <p:txBody>
          <a:bodyPr wrap="square">
            <a:spAutoFit/>
          </a:bodyPr>
          <a:lstStyle/>
          <a:p>
            <a:pPr marL="342900" lvl="0" indent="-342900" fontAlgn="base">
              <a:spcBef>
                <a:spcPts val="2400"/>
              </a:spcBef>
              <a:spcAft>
                <a:spcPct val="0"/>
              </a:spcAft>
              <a:buClr>
                <a:srgbClr val="6699FF"/>
              </a:buClr>
              <a:buFont typeface="Wingdings" pitchFamily="2" charset="2"/>
              <a:buChar char="Ø"/>
            </a:pPr>
            <a:r>
              <a:rPr lang="en-US" altLang="zh-CN" dirty="0" smtClean="0"/>
              <a:t>Intermolecular C−H Insertion Reactions.</a:t>
            </a:r>
          </a:p>
          <a:p>
            <a:pPr marL="342900" indent="-342900" fontAlgn="base">
              <a:spcBef>
                <a:spcPts val="2400"/>
              </a:spcBef>
              <a:spcAft>
                <a:spcPct val="0"/>
              </a:spcAft>
              <a:buClr>
                <a:srgbClr val="6699FF"/>
              </a:buClr>
              <a:buFont typeface="Wingdings" pitchFamily="2" charset="2"/>
              <a:buChar char="Ø"/>
            </a:pPr>
            <a:r>
              <a:rPr lang="en-US" altLang="zh-CN" dirty="0"/>
              <a:t>[2,3]-</a:t>
            </a:r>
            <a:r>
              <a:rPr lang="en-US" altLang="zh-CN" dirty="0" err="1"/>
              <a:t>sigmatropic</a:t>
            </a:r>
            <a:r>
              <a:rPr lang="en-US" altLang="zh-CN" dirty="0"/>
              <a:t> rearrangement of allyl-substituted </a:t>
            </a:r>
            <a:r>
              <a:rPr lang="en-US" altLang="zh-CN" dirty="0" smtClean="0"/>
              <a:t>intermediates</a:t>
            </a:r>
          </a:p>
          <a:p>
            <a:pPr marL="342900" indent="-342900" fontAlgn="base">
              <a:spcBef>
                <a:spcPts val="2400"/>
              </a:spcBef>
              <a:spcAft>
                <a:spcPct val="0"/>
              </a:spcAft>
              <a:buClr>
                <a:srgbClr val="6699FF"/>
              </a:buClr>
              <a:buFont typeface="Wingdings" pitchFamily="2" charset="2"/>
              <a:buChar char="Ø"/>
            </a:pPr>
            <a:r>
              <a:rPr lang="en-US" altLang="zh-CN" dirty="0"/>
              <a:t>[1,2]-insertion or Stevens rearrangement (</a:t>
            </a:r>
            <a:r>
              <a:rPr lang="en-US" altLang="zh-CN" dirty="0" err="1"/>
              <a:t>oxonium</a:t>
            </a:r>
            <a:r>
              <a:rPr lang="en-US" altLang="zh-CN" dirty="0"/>
              <a:t>, sulfur, and nitrogen </a:t>
            </a:r>
            <a:r>
              <a:rPr lang="en-US" altLang="zh-CN" dirty="0" err="1"/>
              <a:t>ylides</a:t>
            </a:r>
            <a:r>
              <a:rPr lang="en-US" altLang="zh-CN" dirty="0" smtClean="0"/>
              <a:t>)</a:t>
            </a:r>
          </a:p>
          <a:p>
            <a:pPr marL="342900" indent="-342900" fontAlgn="base">
              <a:spcBef>
                <a:spcPts val="2400"/>
              </a:spcBef>
              <a:spcAft>
                <a:spcPct val="0"/>
              </a:spcAft>
              <a:buClr>
                <a:srgbClr val="6699FF"/>
              </a:buClr>
              <a:buFont typeface="Wingdings" pitchFamily="2" charset="2"/>
              <a:buChar char="Ø"/>
            </a:pPr>
            <a:r>
              <a:rPr lang="en-US" altLang="zh-CN" dirty="0"/>
              <a:t>dipolar cycloaddition (typical of carbonyl </a:t>
            </a:r>
            <a:r>
              <a:rPr lang="en-US" altLang="zh-CN" dirty="0" err="1"/>
              <a:t>ylides</a:t>
            </a:r>
            <a:r>
              <a:rPr lang="en-US" altLang="zh-CN" dirty="0" smtClean="0"/>
              <a:t>)</a:t>
            </a:r>
            <a:endParaRPr lang="en-US" altLang="zh-CN" dirty="0"/>
          </a:p>
        </p:txBody>
      </p:sp>
    </p:spTree>
    <p:extLst>
      <p:ext uri="{BB962C8B-B14F-4D97-AF65-F5344CB8AC3E}">
        <p14:creationId xmlns:p14="http://schemas.microsoft.com/office/powerpoint/2010/main" val="42545826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p:txBody>
          <a:bodyPr/>
          <a:lstStyle/>
          <a:p>
            <a:pPr>
              <a:defRPr/>
            </a:pPr>
            <a:r>
              <a:rPr lang="en-US" altLang="zh-CN" smtClean="0">
                <a:solidFill>
                  <a:srgbClr val="163794"/>
                </a:solidFill>
              </a:rPr>
              <a:t>                     </a:t>
            </a:r>
            <a:fld id="{FD8B4594-D84E-4E61-B1EC-0B8C6B99489C}" type="slidenum">
              <a:rPr lang="en-US" altLang="zh-CN" sz="1200" smtClean="0">
                <a:solidFill>
                  <a:srgbClr val="163794"/>
                </a:solidFill>
              </a:rPr>
              <a:pPr>
                <a:defRPr/>
              </a:pPr>
              <a:t>21</a:t>
            </a:fld>
            <a:endParaRPr lang="en-US" altLang="zh-CN" dirty="0">
              <a:solidFill>
                <a:srgbClr val="163794"/>
              </a:solidFill>
            </a:endParaRPr>
          </a:p>
        </p:txBody>
      </p:sp>
      <p:sp>
        <p:nvSpPr>
          <p:cNvPr id="3" name="矩形 2"/>
          <p:cNvSpPr/>
          <p:nvPr/>
        </p:nvSpPr>
        <p:spPr>
          <a:xfrm>
            <a:off x="1043608" y="169476"/>
            <a:ext cx="7056784" cy="523220"/>
          </a:xfrm>
          <a:prstGeom prst="rect">
            <a:avLst/>
          </a:prstGeom>
        </p:spPr>
        <p:txBody>
          <a:bodyPr wrap="square">
            <a:spAutoFit/>
          </a:bodyPr>
          <a:lstStyle/>
          <a:p>
            <a:pPr algn="ctr"/>
            <a:r>
              <a:rPr lang="en-US" altLang="zh-CN" sz="2800" dirty="0" err="1">
                <a:solidFill>
                  <a:schemeClr val="bg1"/>
                </a:solidFill>
              </a:rPr>
              <a:t>Ylide</a:t>
            </a:r>
            <a:r>
              <a:rPr lang="en-US" altLang="zh-CN" sz="2800" dirty="0">
                <a:solidFill>
                  <a:schemeClr val="bg1"/>
                </a:solidFill>
              </a:rPr>
              <a:t> Formation from </a:t>
            </a:r>
            <a:r>
              <a:rPr lang="el-GR" altLang="zh-CN" sz="2800" dirty="0">
                <a:solidFill>
                  <a:schemeClr val="bg1"/>
                </a:solidFill>
              </a:rPr>
              <a:t>α-</a:t>
            </a:r>
            <a:r>
              <a:rPr lang="en-US" altLang="zh-CN" sz="2800" dirty="0" err="1" smtClean="0">
                <a:solidFill>
                  <a:schemeClr val="bg1"/>
                </a:solidFill>
              </a:rPr>
              <a:t>Diazocarbonyls</a:t>
            </a:r>
            <a:endParaRPr lang="zh-CN" altLang="en-US" sz="2800" dirty="0">
              <a:solidFill>
                <a:schemeClr val="bg1"/>
              </a:solidFill>
            </a:endParaRPr>
          </a:p>
        </p:txBody>
      </p:sp>
      <p:sp>
        <p:nvSpPr>
          <p:cNvPr id="4" name="矩形 3"/>
          <p:cNvSpPr/>
          <p:nvPr/>
        </p:nvSpPr>
        <p:spPr>
          <a:xfrm>
            <a:off x="-36512" y="1052736"/>
            <a:ext cx="2393797" cy="400110"/>
          </a:xfrm>
          <a:prstGeom prst="rect">
            <a:avLst/>
          </a:prstGeom>
        </p:spPr>
        <p:txBody>
          <a:bodyPr wrap="none">
            <a:spAutoFit/>
          </a:bodyPr>
          <a:lstStyle/>
          <a:p>
            <a:pPr marL="342900" lvl="0" indent="-342900" fontAlgn="base">
              <a:spcBef>
                <a:spcPts val="2400"/>
              </a:spcBef>
              <a:spcAft>
                <a:spcPct val="0"/>
              </a:spcAft>
              <a:buClr>
                <a:srgbClr val="6699FF"/>
              </a:buClr>
              <a:buFont typeface="Wingdings" pitchFamily="2" charset="2"/>
              <a:buChar char="Ø"/>
            </a:pPr>
            <a:r>
              <a:rPr lang="en-US" altLang="zh-CN" sz="2000" dirty="0" err="1"/>
              <a:t>Oxonium</a:t>
            </a:r>
            <a:r>
              <a:rPr lang="en-US" altLang="zh-CN" sz="2000" dirty="0"/>
              <a:t> </a:t>
            </a:r>
            <a:r>
              <a:rPr lang="en-US" altLang="zh-CN" sz="2000" dirty="0" err="1"/>
              <a:t>Ylides</a:t>
            </a:r>
            <a:r>
              <a:rPr lang="en-US" altLang="zh-CN" sz="2000" dirty="0" smtClean="0"/>
              <a:t>.</a:t>
            </a:r>
            <a:endParaRPr lang="en-US" altLang="zh-CN" sz="2000" dirty="0">
              <a:solidFill>
                <a:srgbClr val="163794"/>
              </a:solidFill>
              <a:latin typeface="Arial" pitchFamily="34" charset="0"/>
              <a:ea typeface="Arial Unicode MS" pitchFamily="34" charset="-122"/>
              <a:cs typeface="Arial" pitchFamily="34" charset="0"/>
            </a:endParaRPr>
          </a:p>
        </p:txBody>
      </p:sp>
      <p:pic>
        <p:nvPicPr>
          <p:cNvPr id="6"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0288" y="2492896"/>
            <a:ext cx="4543425" cy="971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95500" y="1484784"/>
            <a:ext cx="4953000"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矩形 7"/>
          <p:cNvSpPr/>
          <p:nvPr/>
        </p:nvSpPr>
        <p:spPr>
          <a:xfrm>
            <a:off x="1143000" y="3656057"/>
            <a:ext cx="6858000" cy="276999"/>
          </a:xfrm>
          <a:prstGeom prst="rect">
            <a:avLst/>
          </a:prstGeom>
        </p:spPr>
        <p:txBody>
          <a:bodyPr wrap="square">
            <a:spAutoFit/>
          </a:bodyPr>
          <a:lstStyle/>
          <a:p>
            <a:pPr algn="ctr"/>
            <a:r>
              <a:rPr lang="de-DE" altLang="zh-CN" sz="1200" i="1" dirty="0"/>
              <a:t>J. Am. Chem. </a:t>
            </a:r>
            <a:r>
              <a:rPr lang="de-DE" altLang="zh-CN" sz="1200" i="1" dirty="0" smtClean="0"/>
              <a:t>Soc. </a:t>
            </a:r>
            <a:r>
              <a:rPr lang="de-DE" altLang="zh-CN" sz="1200" b="1" dirty="0" smtClean="0"/>
              <a:t>2012</a:t>
            </a:r>
            <a:r>
              <a:rPr lang="de-DE" altLang="zh-CN" sz="1200" dirty="0"/>
              <a:t>,</a:t>
            </a:r>
            <a:r>
              <a:rPr lang="de-DE" altLang="zh-CN" sz="1200" i="1" dirty="0"/>
              <a:t> 134</a:t>
            </a:r>
            <a:r>
              <a:rPr lang="de-DE" altLang="zh-CN" sz="1200" dirty="0"/>
              <a:t>, 15497−15504.</a:t>
            </a:r>
            <a:endParaRPr lang="zh-CN" altLang="en-US" sz="1200" dirty="0"/>
          </a:p>
        </p:txBody>
      </p:sp>
      <p:pic>
        <p:nvPicPr>
          <p:cNvPr id="1126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4488" y="4445099"/>
            <a:ext cx="5915025" cy="1000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矩形 8"/>
          <p:cNvSpPr/>
          <p:nvPr/>
        </p:nvSpPr>
        <p:spPr>
          <a:xfrm>
            <a:off x="5712896" y="2348880"/>
            <a:ext cx="3106941" cy="338554"/>
          </a:xfrm>
          <a:prstGeom prst="rect">
            <a:avLst/>
          </a:prstGeom>
        </p:spPr>
        <p:txBody>
          <a:bodyPr wrap="none">
            <a:spAutoFit/>
          </a:bodyPr>
          <a:lstStyle/>
          <a:p>
            <a:r>
              <a:rPr lang="en-US" altLang="zh-CN" sz="1600" dirty="0"/>
              <a:t>[2,3]-</a:t>
            </a:r>
            <a:r>
              <a:rPr lang="en-US" altLang="zh-CN" sz="1600" dirty="0" err="1"/>
              <a:t>sigmatropic</a:t>
            </a:r>
            <a:r>
              <a:rPr lang="en-US" altLang="zh-CN" sz="1600" dirty="0"/>
              <a:t> rearrangement</a:t>
            </a:r>
            <a:endParaRPr lang="zh-CN" altLang="en-US" sz="1600" dirty="0"/>
          </a:p>
        </p:txBody>
      </p:sp>
      <p:cxnSp>
        <p:nvCxnSpPr>
          <p:cNvPr id="11" name="直接连接符 10"/>
          <p:cNvCxnSpPr/>
          <p:nvPr/>
        </p:nvCxnSpPr>
        <p:spPr>
          <a:xfrm>
            <a:off x="1475656" y="4005064"/>
            <a:ext cx="6264696"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矩形 11"/>
          <p:cNvSpPr/>
          <p:nvPr/>
        </p:nvSpPr>
        <p:spPr>
          <a:xfrm>
            <a:off x="5724128" y="4149080"/>
            <a:ext cx="2877711" cy="338554"/>
          </a:xfrm>
          <a:prstGeom prst="rect">
            <a:avLst/>
          </a:prstGeom>
        </p:spPr>
        <p:txBody>
          <a:bodyPr wrap="none">
            <a:spAutoFit/>
          </a:bodyPr>
          <a:lstStyle/>
          <a:p>
            <a:r>
              <a:rPr lang="en-US" altLang="zh-CN" sz="1600" dirty="0"/>
              <a:t>[1,2]-Stevens Rearrangement</a:t>
            </a:r>
            <a:endParaRPr lang="zh-CN" altLang="en-US" sz="1600" dirty="0"/>
          </a:p>
        </p:txBody>
      </p:sp>
      <p:sp>
        <p:nvSpPr>
          <p:cNvPr id="13" name="矩形 12"/>
          <p:cNvSpPr/>
          <p:nvPr/>
        </p:nvSpPr>
        <p:spPr>
          <a:xfrm>
            <a:off x="2286000" y="5888305"/>
            <a:ext cx="4572000" cy="276999"/>
          </a:xfrm>
          <a:prstGeom prst="rect">
            <a:avLst/>
          </a:prstGeom>
        </p:spPr>
        <p:txBody>
          <a:bodyPr>
            <a:spAutoFit/>
          </a:bodyPr>
          <a:lstStyle/>
          <a:p>
            <a:pPr algn="ctr"/>
            <a:r>
              <a:rPr lang="nn-NO" altLang="zh-CN" sz="1200" i="1" dirty="0"/>
              <a:t>Tetrahedron </a:t>
            </a:r>
            <a:r>
              <a:rPr lang="nn-NO" altLang="zh-CN" sz="1200" i="1" dirty="0" smtClean="0"/>
              <a:t>Lett.</a:t>
            </a:r>
            <a:r>
              <a:rPr lang="nn-NO" altLang="zh-CN" sz="1200" b="1" i="1" dirty="0" smtClean="0"/>
              <a:t> </a:t>
            </a:r>
            <a:r>
              <a:rPr lang="nn-NO" altLang="zh-CN" sz="1200" b="1" dirty="0" smtClean="0"/>
              <a:t>1996</a:t>
            </a:r>
            <a:r>
              <a:rPr lang="nn-NO" altLang="zh-CN" sz="1200" dirty="0"/>
              <a:t>, </a:t>
            </a:r>
            <a:r>
              <a:rPr lang="nn-NO" altLang="zh-CN" sz="1200" i="1" dirty="0"/>
              <a:t>37</a:t>
            </a:r>
            <a:r>
              <a:rPr lang="nn-NO" altLang="zh-CN" sz="1200" dirty="0"/>
              <a:t>, 5053−5056.</a:t>
            </a:r>
            <a:endParaRPr lang="zh-CN" altLang="en-US" sz="1200" dirty="0"/>
          </a:p>
        </p:txBody>
      </p:sp>
    </p:spTree>
    <p:extLst>
      <p:ext uri="{BB962C8B-B14F-4D97-AF65-F5344CB8AC3E}">
        <p14:creationId xmlns:p14="http://schemas.microsoft.com/office/powerpoint/2010/main" val="8453503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p:txBody>
          <a:bodyPr/>
          <a:lstStyle/>
          <a:p>
            <a:pPr>
              <a:defRPr/>
            </a:pPr>
            <a:r>
              <a:rPr lang="en-US" altLang="zh-CN" smtClean="0">
                <a:solidFill>
                  <a:srgbClr val="163794"/>
                </a:solidFill>
              </a:rPr>
              <a:t>                     </a:t>
            </a:r>
            <a:fld id="{FD8B4594-D84E-4E61-B1EC-0B8C6B99489C}" type="slidenum">
              <a:rPr lang="en-US" altLang="zh-CN" sz="1200" smtClean="0">
                <a:solidFill>
                  <a:srgbClr val="163794"/>
                </a:solidFill>
              </a:rPr>
              <a:pPr>
                <a:defRPr/>
              </a:pPr>
              <a:t>22</a:t>
            </a:fld>
            <a:endParaRPr lang="en-US" altLang="zh-CN" dirty="0">
              <a:solidFill>
                <a:srgbClr val="163794"/>
              </a:solidFill>
            </a:endParaRPr>
          </a:p>
        </p:txBody>
      </p:sp>
      <p:sp>
        <p:nvSpPr>
          <p:cNvPr id="3" name="矩形 2"/>
          <p:cNvSpPr/>
          <p:nvPr/>
        </p:nvSpPr>
        <p:spPr>
          <a:xfrm>
            <a:off x="1043608" y="169476"/>
            <a:ext cx="7056784" cy="523220"/>
          </a:xfrm>
          <a:prstGeom prst="rect">
            <a:avLst/>
          </a:prstGeom>
        </p:spPr>
        <p:txBody>
          <a:bodyPr wrap="square">
            <a:spAutoFit/>
          </a:bodyPr>
          <a:lstStyle/>
          <a:p>
            <a:pPr algn="ctr"/>
            <a:r>
              <a:rPr lang="en-US" altLang="zh-CN" sz="2800" dirty="0" err="1">
                <a:solidFill>
                  <a:schemeClr val="bg1"/>
                </a:solidFill>
              </a:rPr>
              <a:t>Ylide</a:t>
            </a:r>
            <a:r>
              <a:rPr lang="en-US" altLang="zh-CN" sz="2800" dirty="0">
                <a:solidFill>
                  <a:schemeClr val="bg1"/>
                </a:solidFill>
              </a:rPr>
              <a:t> Formation from </a:t>
            </a:r>
            <a:r>
              <a:rPr lang="el-GR" altLang="zh-CN" sz="2800" dirty="0">
                <a:solidFill>
                  <a:schemeClr val="bg1"/>
                </a:solidFill>
              </a:rPr>
              <a:t>α-</a:t>
            </a:r>
            <a:r>
              <a:rPr lang="en-US" altLang="zh-CN" sz="2800" dirty="0" err="1" smtClean="0">
                <a:solidFill>
                  <a:schemeClr val="bg1"/>
                </a:solidFill>
              </a:rPr>
              <a:t>Diazocarbonyls</a:t>
            </a:r>
            <a:endParaRPr lang="zh-CN" altLang="en-US" sz="2800" dirty="0">
              <a:solidFill>
                <a:schemeClr val="bg1"/>
              </a:solidFill>
            </a:endParaRPr>
          </a:p>
        </p:txBody>
      </p:sp>
      <p:sp>
        <p:nvSpPr>
          <p:cNvPr id="4" name="矩形 3"/>
          <p:cNvSpPr/>
          <p:nvPr/>
        </p:nvSpPr>
        <p:spPr>
          <a:xfrm>
            <a:off x="-36512" y="1052736"/>
            <a:ext cx="2509213" cy="400110"/>
          </a:xfrm>
          <a:prstGeom prst="rect">
            <a:avLst/>
          </a:prstGeom>
        </p:spPr>
        <p:txBody>
          <a:bodyPr wrap="none">
            <a:spAutoFit/>
          </a:bodyPr>
          <a:lstStyle/>
          <a:p>
            <a:pPr marL="342900" lvl="0" indent="-342900" fontAlgn="base">
              <a:spcBef>
                <a:spcPts val="2400"/>
              </a:spcBef>
              <a:spcAft>
                <a:spcPct val="0"/>
              </a:spcAft>
              <a:buClr>
                <a:srgbClr val="6699FF"/>
              </a:buClr>
              <a:buFont typeface="Wingdings" pitchFamily="2" charset="2"/>
              <a:buChar char="Ø"/>
            </a:pPr>
            <a:r>
              <a:rPr lang="en-US" altLang="zh-CN" sz="2000" dirty="0" err="1" smtClean="0"/>
              <a:t>Sulfonium</a:t>
            </a:r>
            <a:r>
              <a:rPr lang="en-US" altLang="zh-CN" sz="2000" dirty="0" smtClean="0"/>
              <a:t> </a:t>
            </a:r>
            <a:r>
              <a:rPr lang="en-US" altLang="zh-CN" sz="2000" dirty="0" err="1" smtClean="0"/>
              <a:t>Ylides</a:t>
            </a:r>
            <a:r>
              <a:rPr lang="en-US" altLang="zh-CN" sz="2000" dirty="0" smtClean="0"/>
              <a:t>.</a:t>
            </a:r>
            <a:endParaRPr lang="en-US" altLang="zh-CN" sz="2000" dirty="0">
              <a:solidFill>
                <a:srgbClr val="163794"/>
              </a:solidFill>
              <a:latin typeface="Arial" pitchFamily="34" charset="0"/>
              <a:ea typeface="Arial Unicode MS" pitchFamily="34" charset="-122"/>
              <a:cs typeface="Arial" pitchFamily="34" charset="0"/>
            </a:endParaRPr>
          </a:p>
        </p:txBody>
      </p:sp>
      <p:cxnSp>
        <p:nvCxnSpPr>
          <p:cNvPr id="8" name="直接连接符 7"/>
          <p:cNvCxnSpPr/>
          <p:nvPr/>
        </p:nvCxnSpPr>
        <p:spPr>
          <a:xfrm>
            <a:off x="4572000" y="1844824"/>
            <a:ext cx="0" cy="3883868"/>
          </a:xfrm>
          <a:prstGeom prst="line">
            <a:avLst/>
          </a:prstGeom>
        </p:spPr>
        <p:style>
          <a:lnRef idx="1">
            <a:schemeClr val="accent1"/>
          </a:lnRef>
          <a:fillRef idx="0">
            <a:schemeClr val="accent1"/>
          </a:fillRef>
          <a:effectRef idx="0">
            <a:schemeClr val="accent1"/>
          </a:effectRef>
          <a:fontRef idx="minor">
            <a:schemeClr val="tx1"/>
          </a:fontRef>
        </p:style>
      </p:cxnSp>
      <p:pic>
        <p:nvPicPr>
          <p:cNvPr id="1229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12382" y="2202160"/>
            <a:ext cx="3448050" cy="3238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矩形 13"/>
          <p:cNvSpPr/>
          <p:nvPr/>
        </p:nvSpPr>
        <p:spPr>
          <a:xfrm>
            <a:off x="6372200" y="3712468"/>
            <a:ext cx="2877711" cy="338554"/>
          </a:xfrm>
          <a:prstGeom prst="rect">
            <a:avLst/>
          </a:prstGeom>
        </p:spPr>
        <p:txBody>
          <a:bodyPr wrap="none">
            <a:spAutoFit/>
          </a:bodyPr>
          <a:lstStyle/>
          <a:p>
            <a:r>
              <a:rPr lang="en-US" altLang="zh-CN" sz="1600" dirty="0"/>
              <a:t>[1,2]-Stevens Rearrangement</a:t>
            </a:r>
            <a:endParaRPr lang="zh-CN" altLang="en-US" sz="1600" dirty="0"/>
          </a:p>
        </p:txBody>
      </p:sp>
      <p:sp>
        <p:nvSpPr>
          <p:cNvPr id="9" name="矩形 8"/>
          <p:cNvSpPr/>
          <p:nvPr/>
        </p:nvSpPr>
        <p:spPr>
          <a:xfrm>
            <a:off x="360040" y="5595709"/>
            <a:ext cx="4572000" cy="276999"/>
          </a:xfrm>
          <a:prstGeom prst="rect">
            <a:avLst/>
          </a:prstGeom>
        </p:spPr>
        <p:txBody>
          <a:bodyPr>
            <a:spAutoFit/>
          </a:bodyPr>
          <a:lstStyle/>
          <a:p>
            <a:pPr algn="ctr"/>
            <a:r>
              <a:rPr lang="en-US" altLang="zh-CN" sz="1200" i="1" dirty="0"/>
              <a:t>Chem. </a:t>
            </a:r>
            <a:r>
              <a:rPr lang="en-US" altLang="zh-CN" sz="1200" i="1" dirty="0" err="1"/>
              <a:t>Commun</a:t>
            </a:r>
            <a:r>
              <a:rPr lang="en-US" altLang="zh-CN" sz="1200" i="1" dirty="0"/>
              <a:t>. </a:t>
            </a:r>
            <a:r>
              <a:rPr lang="en-US" altLang="zh-CN" sz="1200" b="1" dirty="0"/>
              <a:t>1995, </a:t>
            </a:r>
            <a:r>
              <a:rPr lang="en-US" altLang="zh-CN" sz="1200" dirty="0"/>
              <a:t>1245−1246</a:t>
            </a:r>
            <a:r>
              <a:rPr lang="en-US" altLang="zh-CN" sz="1200" dirty="0" smtClean="0"/>
              <a:t>.</a:t>
            </a:r>
            <a:endParaRPr lang="zh-CN" altLang="en-US" sz="1200" dirty="0"/>
          </a:p>
        </p:txBody>
      </p:sp>
      <p:sp>
        <p:nvSpPr>
          <p:cNvPr id="10" name="矩形 9"/>
          <p:cNvSpPr/>
          <p:nvPr/>
        </p:nvSpPr>
        <p:spPr>
          <a:xfrm>
            <a:off x="4824536" y="5411043"/>
            <a:ext cx="4572000" cy="461665"/>
          </a:xfrm>
          <a:prstGeom prst="rect">
            <a:avLst/>
          </a:prstGeom>
        </p:spPr>
        <p:txBody>
          <a:bodyPr>
            <a:spAutoFit/>
          </a:bodyPr>
          <a:lstStyle/>
          <a:p>
            <a:pPr algn="ctr"/>
            <a:r>
              <a:rPr lang="en-US" altLang="zh-CN" sz="1200" i="1" dirty="0"/>
              <a:t>Org. Lett. </a:t>
            </a:r>
            <a:r>
              <a:rPr lang="en-US" altLang="zh-CN" sz="1200" b="1" i="1" dirty="0"/>
              <a:t>2008</a:t>
            </a:r>
            <a:r>
              <a:rPr lang="en-US" altLang="zh-CN" sz="1200" b="1" dirty="0"/>
              <a:t>, </a:t>
            </a:r>
            <a:r>
              <a:rPr lang="en-US" altLang="zh-CN" sz="1200" i="1" dirty="0"/>
              <a:t>10</a:t>
            </a:r>
            <a:r>
              <a:rPr lang="en-US" altLang="zh-CN" sz="1200" dirty="0"/>
              <a:t>, 5477−5480.</a:t>
            </a:r>
            <a:br>
              <a:rPr lang="en-US" altLang="zh-CN" sz="1200" dirty="0"/>
            </a:br>
            <a:r>
              <a:rPr lang="en-US" altLang="zh-CN" sz="1200" i="1" dirty="0"/>
              <a:t>Org. </a:t>
            </a:r>
            <a:r>
              <a:rPr lang="en-US" altLang="zh-CN" sz="1200" i="1" dirty="0" err="1"/>
              <a:t>Biomol.Chem</a:t>
            </a:r>
            <a:r>
              <a:rPr lang="en-US" altLang="zh-CN" sz="1200" i="1" dirty="0"/>
              <a:t>.</a:t>
            </a:r>
            <a:r>
              <a:rPr lang="en-US" altLang="zh-CN" sz="1200" b="1" i="1" dirty="0"/>
              <a:t> </a:t>
            </a:r>
            <a:r>
              <a:rPr lang="en-US" altLang="zh-CN" sz="1200" b="1" dirty="0"/>
              <a:t>2012</a:t>
            </a:r>
            <a:r>
              <a:rPr lang="en-US" altLang="zh-CN" sz="1200" dirty="0"/>
              <a:t>, </a:t>
            </a:r>
            <a:r>
              <a:rPr lang="en-US" altLang="zh-CN" sz="1200" i="1" dirty="0"/>
              <a:t>10</a:t>
            </a:r>
            <a:r>
              <a:rPr lang="en-US" altLang="zh-CN" sz="1200" dirty="0"/>
              <a:t>, 8616−8627</a:t>
            </a:r>
            <a:r>
              <a:rPr lang="en-US" altLang="zh-CN" sz="1200" dirty="0" smtClean="0"/>
              <a:t>.</a:t>
            </a:r>
            <a:endParaRPr lang="en-US" altLang="zh-CN" sz="1200" dirty="0"/>
          </a:p>
        </p:txBody>
      </p:sp>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600" y="2578199"/>
            <a:ext cx="3114675" cy="2867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1530452"/>
            <a:ext cx="4772692" cy="9324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4535039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11796"/>
            <a:ext cx="6315075" cy="4381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灯片编号占位符 1"/>
          <p:cNvSpPr>
            <a:spLocks noGrp="1"/>
          </p:cNvSpPr>
          <p:nvPr>
            <p:ph type="sldNum" sz="quarter" idx="4"/>
          </p:nvPr>
        </p:nvSpPr>
        <p:spPr/>
        <p:txBody>
          <a:bodyPr/>
          <a:lstStyle/>
          <a:p>
            <a:pPr>
              <a:defRPr/>
            </a:pPr>
            <a:r>
              <a:rPr lang="en-US" altLang="zh-CN" smtClean="0">
                <a:solidFill>
                  <a:srgbClr val="163794"/>
                </a:solidFill>
              </a:rPr>
              <a:t>                     </a:t>
            </a:r>
            <a:fld id="{FD8B4594-D84E-4E61-B1EC-0B8C6B99489C}" type="slidenum">
              <a:rPr lang="en-US" altLang="zh-CN" sz="1200" smtClean="0">
                <a:solidFill>
                  <a:srgbClr val="163794"/>
                </a:solidFill>
              </a:rPr>
              <a:pPr>
                <a:defRPr/>
              </a:pPr>
              <a:t>23</a:t>
            </a:fld>
            <a:endParaRPr lang="en-US" altLang="zh-CN" dirty="0">
              <a:solidFill>
                <a:srgbClr val="163794"/>
              </a:solidFill>
            </a:endParaRPr>
          </a:p>
        </p:txBody>
      </p:sp>
      <p:sp>
        <p:nvSpPr>
          <p:cNvPr id="3" name="矩形 2"/>
          <p:cNvSpPr/>
          <p:nvPr/>
        </p:nvSpPr>
        <p:spPr>
          <a:xfrm>
            <a:off x="1043608" y="169476"/>
            <a:ext cx="7056784" cy="523220"/>
          </a:xfrm>
          <a:prstGeom prst="rect">
            <a:avLst/>
          </a:prstGeom>
        </p:spPr>
        <p:txBody>
          <a:bodyPr wrap="square">
            <a:spAutoFit/>
          </a:bodyPr>
          <a:lstStyle/>
          <a:p>
            <a:pPr algn="ctr"/>
            <a:r>
              <a:rPr lang="en-US" altLang="zh-CN" sz="2800" dirty="0" err="1">
                <a:solidFill>
                  <a:schemeClr val="bg1"/>
                </a:solidFill>
              </a:rPr>
              <a:t>Ylide</a:t>
            </a:r>
            <a:r>
              <a:rPr lang="en-US" altLang="zh-CN" sz="2800" dirty="0">
                <a:solidFill>
                  <a:schemeClr val="bg1"/>
                </a:solidFill>
              </a:rPr>
              <a:t> Formation from </a:t>
            </a:r>
            <a:r>
              <a:rPr lang="el-GR" altLang="zh-CN" sz="2800" dirty="0">
                <a:solidFill>
                  <a:schemeClr val="bg1"/>
                </a:solidFill>
              </a:rPr>
              <a:t>α-</a:t>
            </a:r>
            <a:r>
              <a:rPr lang="en-US" altLang="zh-CN" sz="2800" dirty="0" err="1" smtClean="0">
                <a:solidFill>
                  <a:schemeClr val="bg1"/>
                </a:solidFill>
              </a:rPr>
              <a:t>Diazocarbonyls</a:t>
            </a:r>
            <a:endParaRPr lang="zh-CN" altLang="en-US" sz="2800" dirty="0">
              <a:solidFill>
                <a:schemeClr val="bg1"/>
              </a:solidFill>
            </a:endParaRPr>
          </a:p>
        </p:txBody>
      </p:sp>
      <p:sp>
        <p:nvSpPr>
          <p:cNvPr id="4" name="矩形 3"/>
          <p:cNvSpPr/>
          <p:nvPr/>
        </p:nvSpPr>
        <p:spPr>
          <a:xfrm>
            <a:off x="-36512" y="1052736"/>
            <a:ext cx="2664704" cy="400110"/>
          </a:xfrm>
          <a:prstGeom prst="rect">
            <a:avLst/>
          </a:prstGeom>
        </p:spPr>
        <p:txBody>
          <a:bodyPr wrap="none">
            <a:spAutoFit/>
          </a:bodyPr>
          <a:lstStyle/>
          <a:p>
            <a:pPr marL="342900" lvl="0" indent="-342900" fontAlgn="base">
              <a:spcBef>
                <a:spcPts val="2400"/>
              </a:spcBef>
              <a:spcAft>
                <a:spcPct val="0"/>
              </a:spcAft>
              <a:buClr>
                <a:srgbClr val="6699FF"/>
              </a:buClr>
              <a:buFont typeface="Wingdings" pitchFamily="2" charset="2"/>
              <a:buChar char="Ø"/>
            </a:pPr>
            <a:r>
              <a:rPr lang="en-US" altLang="zh-CN" sz="2000" dirty="0" smtClean="0"/>
              <a:t>Ammonium </a:t>
            </a:r>
            <a:r>
              <a:rPr lang="en-US" altLang="zh-CN" sz="2000" dirty="0" err="1" smtClean="0"/>
              <a:t>Ylides</a:t>
            </a:r>
            <a:r>
              <a:rPr lang="en-US" altLang="zh-CN" sz="2000" dirty="0" smtClean="0"/>
              <a:t>.</a:t>
            </a:r>
            <a:endParaRPr lang="en-US" altLang="zh-CN" sz="2000" dirty="0">
              <a:solidFill>
                <a:srgbClr val="163794"/>
              </a:solidFill>
              <a:latin typeface="Arial" pitchFamily="34" charset="0"/>
              <a:ea typeface="Arial Unicode MS" pitchFamily="34" charset="-122"/>
              <a:cs typeface="Arial" pitchFamily="34" charset="0"/>
            </a:endParaRPr>
          </a:p>
        </p:txBody>
      </p:sp>
      <p:pic>
        <p:nvPicPr>
          <p:cNvPr id="1331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4008" y="1124744"/>
            <a:ext cx="4038600" cy="2676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矩形 4"/>
          <p:cNvSpPr/>
          <p:nvPr/>
        </p:nvSpPr>
        <p:spPr>
          <a:xfrm>
            <a:off x="1763688" y="4500409"/>
            <a:ext cx="1368152" cy="584775"/>
          </a:xfrm>
          <a:prstGeom prst="rect">
            <a:avLst/>
          </a:prstGeom>
        </p:spPr>
        <p:txBody>
          <a:bodyPr wrap="square">
            <a:spAutoFit/>
          </a:bodyPr>
          <a:lstStyle/>
          <a:p>
            <a:r>
              <a:rPr lang="en-US" altLang="zh-CN" sz="1600" dirty="0"/>
              <a:t>Nucleophilic </a:t>
            </a:r>
            <a:endParaRPr lang="en-US" altLang="zh-CN" sz="1600" dirty="0" smtClean="0"/>
          </a:p>
          <a:p>
            <a:r>
              <a:rPr lang="en-US" altLang="zh-CN" sz="1600" dirty="0" smtClean="0"/>
              <a:t>Reactions</a:t>
            </a:r>
            <a:endParaRPr lang="zh-CN" altLang="en-US" sz="1600" dirty="0"/>
          </a:p>
        </p:txBody>
      </p:sp>
      <p:sp>
        <p:nvSpPr>
          <p:cNvPr id="6" name="矩形 5"/>
          <p:cNvSpPr/>
          <p:nvPr/>
        </p:nvSpPr>
        <p:spPr>
          <a:xfrm>
            <a:off x="3491880" y="2298358"/>
            <a:ext cx="4572000" cy="338554"/>
          </a:xfrm>
          <a:prstGeom prst="rect">
            <a:avLst/>
          </a:prstGeom>
        </p:spPr>
        <p:txBody>
          <a:bodyPr>
            <a:spAutoFit/>
          </a:bodyPr>
          <a:lstStyle/>
          <a:p>
            <a:pPr algn="ctr"/>
            <a:r>
              <a:rPr lang="fr-FR" altLang="zh-CN" sz="1600" dirty="0"/>
              <a:t>[2,3] </a:t>
            </a:r>
            <a:r>
              <a:rPr lang="fr-FR" altLang="zh-CN" sz="1600" dirty="0" smtClean="0"/>
              <a:t>vs </a:t>
            </a:r>
            <a:r>
              <a:rPr lang="fr-FR" altLang="zh-CN" sz="1600" dirty="0"/>
              <a:t>[1,2] Rearrangement</a:t>
            </a:r>
          </a:p>
        </p:txBody>
      </p:sp>
      <p:sp>
        <p:nvSpPr>
          <p:cNvPr id="7" name="矩形 6"/>
          <p:cNvSpPr/>
          <p:nvPr/>
        </p:nvSpPr>
        <p:spPr>
          <a:xfrm>
            <a:off x="-36512" y="6080287"/>
            <a:ext cx="4572000" cy="517065"/>
          </a:xfrm>
          <a:prstGeom prst="rect">
            <a:avLst/>
          </a:prstGeom>
        </p:spPr>
        <p:txBody>
          <a:bodyPr>
            <a:spAutoFit/>
          </a:bodyPr>
          <a:lstStyle/>
          <a:p>
            <a:pPr algn="ctr" defTabSz="897301" eaLnBrk="0" fontAlgn="base" hangingPunct="0">
              <a:spcBef>
                <a:spcPct val="30000"/>
              </a:spcBef>
              <a:spcAft>
                <a:spcPct val="0"/>
              </a:spcAft>
              <a:defRPr/>
            </a:pPr>
            <a:r>
              <a:rPr lang="nn-NO" altLang="zh-CN" sz="1200" i="1" dirty="0" smtClean="0"/>
              <a:t>Synlett</a:t>
            </a:r>
            <a:r>
              <a:rPr lang="en-US" altLang="zh-CN" sz="1200" i="1" dirty="0"/>
              <a:t>,</a:t>
            </a:r>
            <a:r>
              <a:rPr lang="nn-NO" altLang="zh-CN" sz="1200" i="1" dirty="0" smtClean="0"/>
              <a:t> </a:t>
            </a:r>
            <a:r>
              <a:rPr lang="nn-NO" altLang="zh-CN" sz="1200" b="1" dirty="0"/>
              <a:t>2009</a:t>
            </a:r>
            <a:r>
              <a:rPr lang="nn-NO" altLang="zh-CN" sz="1200" dirty="0"/>
              <a:t>, </a:t>
            </a:r>
            <a:r>
              <a:rPr lang="nn-NO" altLang="zh-CN" sz="1200" i="1" dirty="0"/>
              <a:t>2009</a:t>
            </a:r>
            <a:r>
              <a:rPr lang="nn-NO" altLang="zh-CN" sz="1200" dirty="0"/>
              <a:t>, 2109−</a:t>
            </a:r>
            <a:r>
              <a:rPr lang="nn-NO" altLang="zh-CN" sz="1200" dirty="0" smtClean="0"/>
              <a:t>2114.</a:t>
            </a:r>
          </a:p>
          <a:p>
            <a:pPr algn="ctr" defTabSz="897301" eaLnBrk="0" fontAlgn="base" hangingPunct="0">
              <a:spcBef>
                <a:spcPct val="30000"/>
              </a:spcBef>
              <a:spcAft>
                <a:spcPct val="0"/>
              </a:spcAft>
              <a:defRPr/>
            </a:pPr>
            <a:r>
              <a:rPr lang="en-US" altLang="zh-CN" sz="1200" i="1" dirty="0" smtClean="0"/>
              <a:t>Eur</a:t>
            </a:r>
            <a:r>
              <a:rPr lang="en-US" altLang="zh-CN" sz="1200" i="1" dirty="0"/>
              <a:t>. J. Org. Chem</a:t>
            </a:r>
            <a:r>
              <a:rPr lang="en-US" altLang="zh-CN" sz="1200" dirty="0"/>
              <a:t>. </a:t>
            </a:r>
            <a:r>
              <a:rPr lang="en-US" altLang="zh-CN" sz="1200" b="1" dirty="0"/>
              <a:t>2011</a:t>
            </a:r>
            <a:r>
              <a:rPr lang="en-US" altLang="zh-CN" sz="1200" dirty="0"/>
              <a:t>, </a:t>
            </a:r>
            <a:r>
              <a:rPr lang="en-US" altLang="zh-CN" sz="1200" i="1" dirty="0"/>
              <a:t>2011</a:t>
            </a:r>
            <a:r>
              <a:rPr lang="en-US" altLang="zh-CN" sz="1200" dirty="0"/>
              <a:t>, 1113−1124</a:t>
            </a:r>
            <a:r>
              <a:rPr lang="en-US" altLang="zh-CN" sz="1200" dirty="0" smtClean="0"/>
              <a:t>.</a:t>
            </a:r>
            <a:endParaRPr lang="zh-CN" altLang="en-US" sz="1200" dirty="0"/>
          </a:p>
        </p:txBody>
      </p:sp>
      <p:sp>
        <p:nvSpPr>
          <p:cNvPr id="8" name="矩形 7"/>
          <p:cNvSpPr/>
          <p:nvPr/>
        </p:nvSpPr>
        <p:spPr>
          <a:xfrm>
            <a:off x="6135757" y="3872081"/>
            <a:ext cx="2324675" cy="276999"/>
          </a:xfrm>
          <a:prstGeom prst="rect">
            <a:avLst/>
          </a:prstGeom>
        </p:spPr>
        <p:txBody>
          <a:bodyPr wrap="none">
            <a:spAutoFit/>
          </a:bodyPr>
          <a:lstStyle/>
          <a:p>
            <a:r>
              <a:rPr lang="nn-NO" altLang="zh-CN" sz="1200" i="1" dirty="0"/>
              <a:t> Org. Lett. </a:t>
            </a:r>
            <a:r>
              <a:rPr lang="nn-NO" altLang="zh-CN" sz="1200" b="1" dirty="0"/>
              <a:t>2005</a:t>
            </a:r>
            <a:r>
              <a:rPr lang="nn-NO" altLang="zh-CN" sz="1200" dirty="0"/>
              <a:t>, </a:t>
            </a:r>
            <a:r>
              <a:rPr lang="nn-NO" altLang="zh-CN" sz="1200" i="1" dirty="0"/>
              <a:t>7</a:t>
            </a:r>
            <a:r>
              <a:rPr lang="nn-NO" altLang="zh-CN" sz="1200" dirty="0"/>
              <a:t>, 2075−2078.</a:t>
            </a:r>
            <a:endParaRPr lang="zh-CN" altLang="en-US" sz="1200" dirty="0"/>
          </a:p>
        </p:txBody>
      </p:sp>
    </p:spTree>
    <p:extLst>
      <p:ext uri="{BB962C8B-B14F-4D97-AF65-F5344CB8AC3E}">
        <p14:creationId xmlns:p14="http://schemas.microsoft.com/office/powerpoint/2010/main" val="84535039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p:txBody>
          <a:bodyPr/>
          <a:lstStyle/>
          <a:p>
            <a:pPr>
              <a:defRPr/>
            </a:pPr>
            <a:r>
              <a:rPr lang="en-US" altLang="zh-CN" smtClean="0">
                <a:solidFill>
                  <a:srgbClr val="163794"/>
                </a:solidFill>
              </a:rPr>
              <a:t>                     </a:t>
            </a:r>
            <a:fld id="{FD8B4594-D84E-4E61-B1EC-0B8C6B99489C}" type="slidenum">
              <a:rPr lang="en-US" altLang="zh-CN" sz="1200" smtClean="0">
                <a:solidFill>
                  <a:srgbClr val="163794"/>
                </a:solidFill>
              </a:rPr>
              <a:pPr>
                <a:defRPr/>
              </a:pPr>
              <a:t>24</a:t>
            </a:fld>
            <a:endParaRPr lang="en-US" altLang="zh-CN" dirty="0">
              <a:solidFill>
                <a:srgbClr val="163794"/>
              </a:solidFill>
            </a:endParaRPr>
          </a:p>
        </p:txBody>
      </p:sp>
      <p:sp>
        <p:nvSpPr>
          <p:cNvPr id="3" name="矩形 2"/>
          <p:cNvSpPr/>
          <p:nvPr/>
        </p:nvSpPr>
        <p:spPr>
          <a:xfrm>
            <a:off x="1043608" y="169476"/>
            <a:ext cx="7056784" cy="523220"/>
          </a:xfrm>
          <a:prstGeom prst="rect">
            <a:avLst/>
          </a:prstGeom>
        </p:spPr>
        <p:txBody>
          <a:bodyPr wrap="square">
            <a:spAutoFit/>
          </a:bodyPr>
          <a:lstStyle/>
          <a:p>
            <a:pPr algn="ctr"/>
            <a:r>
              <a:rPr lang="en-US" altLang="zh-CN" sz="2800" dirty="0" err="1">
                <a:solidFill>
                  <a:schemeClr val="bg1"/>
                </a:solidFill>
              </a:rPr>
              <a:t>Ylide</a:t>
            </a:r>
            <a:r>
              <a:rPr lang="en-US" altLang="zh-CN" sz="2800" dirty="0">
                <a:solidFill>
                  <a:schemeClr val="bg1"/>
                </a:solidFill>
              </a:rPr>
              <a:t> Formation from </a:t>
            </a:r>
            <a:r>
              <a:rPr lang="el-GR" altLang="zh-CN" sz="2800" dirty="0">
                <a:solidFill>
                  <a:schemeClr val="bg1"/>
                </a:solidFill>
              </a:rPr>
              <a:t>α-</a:t>
            </a:r>
            <a:r>
              <a:rPr lang="en-US" altLang="zh-CN" sz="2800" dirty="0" err="1" smtClean="0">
                <a:solidFill>
                  <a:schemeClr val="bg1"/>
                </a:solidFill>
              </a:rPr>
              <a:t>Diazocarbonyls</a:t>
            </a:r>
            <a:endParaRPr lang="zh-CN" altLang="en-US" sz="2800" dirty="0">
              <a:solidFill>
                <a:schemeClr val="bg1"/>
              </a:solidFill>
            </a:endParaRPr>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478285"/>
            <a:ext cx="7162800" cy="1590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矩形 4"/>
          <p:cNvSpPr/>
          <p:nvPr/>
        </p:nvSpPr>
        <p:spPr>
          <a:xfrm>
            <a:off x="-36512" y="1052736"/>
            <a:ext cx="5134932" cy="400110"/>
          </a:xfrm>
          <a:prstGeom prst="rect">
            <a:avLst/>
          </a:prstGeom>
        </p:spPr>
        <p:txBody>
          <a:bodyPr wrap="none">
            <a:spAutoFit/>
          </a:bodyPr>
          <a:lstStyle/>
          <a:p>
            <a:pPr marL="342900" lvl="0" indent="-342900" fontAlgn="base">
              <a:spcBef>
                <a:spcPts val="2400"/>
              </a:spcBef>
              <a:spcAft>
                <a:spcPct val="0"/>
              </a:spcAft>
              <a:buClr>
                <a:srgbClr val="6699FF"/>
              </a:buClr>
              <a:buFont typeface="Wingdings" pitchFamily="2" charset="2"/>
              <a:buChar char="Ø"/>
            </a:pPr>
            <a:r>
              <a:rPr lang="en-US" altLang="zh-CN" sz="2000" dirty="0" smtClean="0"/>
              <a:t>Carbonyl </a:t>
            </a:r>
            <a:r>
              <a:rPr lang="en-US" altLang="zh-CN" sz="2000" dirty="0" err="1"/>
              <a:t>Ylide</a:t>
            </a:r>
            <a:r>
              <a:rPr lang="en-US" altLang="zh-CN" sz="2000" dirty="0"/>
              <a:t> 1,3-Dipolar </a:t>
            </a:r>
            <a:r>
              <a:rPr lang="en-US" altLang="zh-CN" sz="2000" dirty="0" smtClean="0"/>
              <a:t>Cycloaddition</a:t>
            </a:r>
            <a:endParaRPr lang="en-US" altLang="zh-CN" sz="2000" dirty="0">
              <a:solidFill>
                <a:srgbClr val="163794"/>
              </a:solidFill>
              <a:latin typeface="Arial" pitchFamily="34" charset="0"/>
              <a:ea typeface="Arial Unicode MS" pitchFamily="34" charset="-122"/>
              <a:cs typeface="Arial" pitchFamily="34" charset="0"/>
            </a:endParaRPr>
          </a:p>
        </p:txBody>
      </p:sp>
      <p:sp>
        <p:nvSpPr>
          <p:cNvPr id="4" name="矩形 3"/>
          <p:cNvSpPr/>
          <p:nvPr/>
        </p:nvSpPr>
        <p:spPr>
          <a:xfrm>
            <a:off x="2843808" y="3090446"/>
            <a:ext cx="6372200" cy="338554"/>
          </a:xfrm>
          <a:prstGeom prst="rect">
            <a:avLst/>
          </a:prstGeom>
        </p:spPr>
        <p:txBody>
          <a:bodyPr wrap="square">
            <a:spAutoFit/>
          </a:bodyPr>
          <a:lstStyle/>
          <a:p>
            <a:r>
              <a:rPr lang="en-US" altLang="zh-CN" sz="1600" dirty="0"/>
              <a:t>Tandem Intramolecular </a:t>
            </a:r>
            <a:r>
              <a:rPr lang="en-US" altLang="zh-CN" sz="1600" dirty="0" err="1"/>
              <a:t>Ylide</a:t>
            </a:r>
            <a:r>
              <a:rPr lang="en-US" altLang="zh-CN" sz="1600" dirty="0"/>
              <a:t> </a:t>
            </a:r>
            <a:r>
              <a:rPr lang="en-US" altLang="zh-CN" sz="1600" dirty="0" smtClean="0"/>
              <a:t>Formation/Intermolecular Cycloaddition</a:t>
            </a:r>
            <a:r>
              <a:rPr lang="en-US" altLang="zh-CN" sz="1600" dirty="0"/>
              <a:t>.</a:t>
            </a:r>
            <a:endParaRPr lang="zh-CN" altLang="en-US" sz="1600" dirty="0"/>
          </a:p>
        </p:txBody>
      </p:sp>
      <p:pic>
        <p:nvPicPr>
          <p:cNvPr id="1433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86038" y="4077072"/>
            <a:ext cx="3971925"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矩形 5"/>
          <p:cNvSpPr/>
          <p:nvPr/>
        </p:nvSpPr>
        <p:spPr>
          <a:xfrm>
            <a:off x="2843808" y="5250686"/>
            <a:ext cx="6444208" cy="338554"/>
          </a:xfrm>
          <a:prstGeom prst="rect">
            <a:avLst/>
          </a:prstGeom>
        </p:spPr>
        <p:txBody>
          <a:bodyPr wrap="square">
            <a:spAutoFit/>
          </a:bodyPr>
          <a:lstStyle/>
          <a:p>
            <a:r>
              <a:rPr lang="en-US" altLang="zh-CN" sz="1600" dirty="0"/>
              <a:t>Tandem Intramolecular </a:t>
            </a:r>
            <a:r>
              <a:rPr lang="en-US" altLang="zh-CN" sz="1600" dirty="0" err="1"/>
              <a:t>Ylide</a:t>
            </a:r>
            <a:r>
              <a:rPr lang="en-US" altLang="zh-CN" sz="1600" dirty="0"/>
              <a:t> </a:t>
            </a:r>
            <a:r>
              <a:rPr lang="en-US" altLang="zh-CN" sz="1600" dirty="0" smtClean="0"/>
              <a:t>Formation/Intramolecular Cycloaddition</a:t>
            </a:r>
            <a:endParaRPr lang="en-US" altLang="zh-CN" sz="1600" dirty="0"/>
          </a:p>
        </p:txBody>
      </p:sp>
      <p:sp>
        <p:nvSpPr>
          <p:cNvPr id="7" name="矩形 6"/>
          <p:cNvSpPr/>
          <p:nvPr/>
        </p:nvSpPr>
        <p:spPr>
          <a:xfrm>
            <a:off x="2286000" y="6207695"/>
            <a:ext cx="4572000" cy="461665"/>
          </a:xfrm>
          <a:prstGeom prst="rect">
            <a:avLst/>
          </a:prstGeom>
        </p:spPr>
        <p:txBody>
          <a:bodyPr>
            <a:spAutoFit/>
          </a:bodyPr>
          <a:lstStyle/>
          <a:p>
            <a:pPr algn="ctr"/>
            <a:r>
              <a:rPr lang="en-US" altLang="zh-CN" sz="1200" i="1" dirty="0"/>
              <a:t>J. Org. Chem</a:t>
            </a:r>
            <a:r>
              <a:rPr lang="en-US" altLang="zh-CN" sz="1200" dirty="0"/>
              <a:t>. </a:t>
            </a:r>
            <a:r>
              <a:rPr lang="en-US" altLang="zh-CN" sz="1200" b="1" dirty="0"/>
              <a:t>2006, </a:t>
            </a:r>
            <a:r>
              <a:rPr lang="en-US" altLang="zh-CN" sz="1200" i="1" dirty="0"/>
              <a:t>71</a:t>
            </a:r>
            <a:r>
              <a:rPr lang="en-US" altLang="zh-CN" sz="1200" dirty="0"/>
              <a:t>, 6536−6541.</a:t>
            </a:r>
          </a:p>
          <a:p>
            <a:pPr algn="ctr"/>
            <a:r>
              <a:rPr lang="en-US" altLang="zh-CN" sz="1200" i="1" dirty="0"/>
              <a:t>Chem. - Eur. J. </a:t>
            </a:r>
            <a:r>
              <a:rPr lang="en-US" altLang="zh-CN" sz="1200" b="1" dirty="0"/>
              <a:t>2001</a:t>
            </a:r>
            <a:r>
              <a:rPr lang="en-US" altLang="zh-CN" sz="1200" dirty="0"/>
              <a:t>,</a:t>
            </a:r>
            <a:r>
              <a:rPr lang="en-US" altLang="zh-CN" sz="1200" i="1" dirty="0"/>
              <a:t> 7</a:t>
            </a:r>
            <a:r>
              <a:rPr lang="en-US" altLang="zh-CN" sz="1200" dirty="0"/>
              <a:t>, 4465−4476</a:t>
            </a:r>
            <a:r>
              <a:rPr lang="en-US" altLang="zh-CN" sz="1200" dirty="0" smtClean="0"/>
              <a:t>.</a:t>
            </a:r>
            <a:endParaRPr lang="en-US" altLang="zh-CN" sz="1200" dirty="0"/>
          </a:p>
        </p:txBody>
      </p:sp>
      <p:cxnSp>
        <p:nvCxnSpPr>
          <p:cNvPr id="11" name="直接连接符 10"/>
          <p:cNvCxnSpPr/>
          <p:nvPr/>
        </p:nvCxnSpPr>
        <p:spPr>
          <a:xfrm>
            <a:off x="755576" y="3717032"/>
            <a:ext cx="7704856"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535039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p:txBody>
          <a:bodyPr/>
          <a:lstStyle/>
          <a:p>
            <a:pPr>
              <a:defRPr/>
            </a:pPr>
            <a:r>
              <a:rPr lang="en-US" altLang="zh-CN" smtClean="0">
                <a:solidFill>
                  <a:srgbClr val="163794"/>
                </a:solidFill>
              </a:rPr>
              <a:t>                     </a:t>
            </a:r>
            <a:fld id="{FD8B4594-D84E-4E61-B1EC-0B8C6B99489C}" type="slidenum">
              <a:rPr lang="en-US" altLang="zh-CN" sz="1200" smtClean="0">
                <a:solidFill>
                  <a:srgbClr val="163794"/>
                </a:solidFill>
              </a:rPr>
              <a:pPr>
                <a:defRPr/>
              </a:pPr>
              <a:t>25</a:t>
            </a:fld>
            <a:endParaRPr lang="en-US" altLang="zh-CN" dirty="0">
              <a:solidFill>
                <a:srgbClr val="163794"/>
              </a:solidFill>
            </a:endParaRP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2576" y="2054115"/>
            <a:ext cx="5736908" cy="46872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85976" y="1118009"/>
            <a:ext cx="4723448" cy="9410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矩形 2"/>
          <p:cNvSpPr/>
          <p:nvPr/>
        </p:nvSpPr>
        <p:spPr>
          <a:xfrm>
            <a:off x="2286000" y="6608385"/>
            <a:ext cx="4572000" cy="276999"/>
          </a:xfrm>
          <a:prstGeom prst="rect">
            <a:avLst/>
          </a:prstGeom>
        </p:spPr>
        <p:txBody>
          <a:bodyPr>
            <a:spAutoFit/>
          </a:bodyPr>
          <a:lstStyle/>
          <a:p>
            <a:pPr algn="ctr"/>
            <a:r>
              <a:rPr lang="de-DE" altLang="zh-CN" sz="1200" i="1" dirty="0"/>
              <a:t>Angew. Chem. Int. Ed. </a:t>
            </a:r>
            <a:r>
              <a:rPr lang="de-DE" altLang="zh-CN" sz="1200" b="1" dirty="0"/>
              <a:t>2015</a:t>
            </a:r>
            <a:r>
              <a:rPr lang="de-DE" altLang="zh-CN" sz="1200" dirty="0"/>
              <a:t>, </a:t>
            </a:r>
            <a:r>
              <a:rPr lang="de-DE" altLang="zh-CN" sz="1200" i="1" dirty="0"/>
              <a:t>54</a:t>
            </a:r>
            <a:r>
              <a:rPr lang="de-DE" altLang="zh-CN" sz="1200" dirty="0"/>
              <a:t>, 12349 –12352</a:t>
            </a:r>
            <a:endParaRPr lang="zh-CN" altLang="en-US" sz="1200" dirty="0"/>
          </a:p>
        </p:txBody>
      </p:sp>
      <p:sp>
        <p:nvSpPr>
          <p:cNvPr id="5" name="矩形 4"/>
          <p:cNvSpPr/>
          <p:nvPr/>
        </p:nvSpPr>
        <p:spPr>
          <a:xfrm>
            <a:off x="3360771" y="188640"/>
            <a:ext cx="2323072" cy="523220"/>
          </a:xfrm>
          <a:prstGeom prst="rect">
            <a:avLst/>
          </a:prstGeom>
        </p:spPr>
        <p:txBody>
          <a:bodyPr wrap="none">
            <a:spAutoFit/>
          </a:bodyPr>
          <a:lstStyle/>
          <a:p>
            <a:pPr lvl="0"/>
            <a:r>
              <a:rPr lang="en-US" altLang="zh-CN" sz="2800" dirty="0">
                <a:solidFill>
                  <a:srgbClr val="FFFFFF"/>
                </a:solidFill>
              </a:rPr>
              <a:t>Special case </a:t>
            </a:r>
            <a:endParaRPr lang="zh-CN" altLang="en-US" sz="2800" dirty="0">
              <a:solidFill>
                <a:srgbClr val="FFFFFF"/>
              </a:solidFill>
            </a:endParaRPr>
          </a:p>
        </p:txBody>
      </p:sp>
    </p:spTree>
    <p:extLst>
      <p:ext uri="{BB962C8B-B14F-4D97-AF65-F5344CB8AC3E}">
        <p14:creationId xmlns:p14="http://schemas.microsoft.com/office/powerpoint/2010/main" val="55233251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p:txBody>
          <a:bodyPr/>
          <a:lstStyle/>
          <a:p>
            <a:pPr>
              <a:defRPr/>
            </a:pPr>
            <a:r>
              <a:rPr lang="en-US" altLang="zh-CN" smtClean="0">
                <a:solidFill>
                  <a:srgbClr val="163794"/>
                </a:solidFill>
              </a:rPr>
              <a:t>                     </a:t>
            </a:r>
            <a:fld id="{FD8B4594-D84E-4E61-B1EC-0B8C6B99489C}" type="slidenum">
              <a:rPr lang="en-US" altLang="zh-CN" sz="1200" smtClean="0">
                <a:solidFill>
                  <a:srgbClr val="163794"/>
                </a:solidFill>
              </a:rPr>
              <a:pPr>
                <a:defRPr/>
              </a:pPr>
              <a:t>26</a:t>
            </a:fld>
            <a:endParaRPr lang="en-US" altLang="zh-CN" dirty="0">
              <a:solidFill>
                <a:srgbClr val="163794"/>
              </a:solidFill>
            </a:endParaRPr>
          </a:p>
        </p:txBody>
      </p:sp>
      <p:sp>
        <p:nvSpPr>
          <p:cNvPr id="4" name="矩形 3"/>
          <p:cNvSpPr/>
          <p:nvPr/>
        </p:nvSpPr>
        <p:spPr>
          <a:xfrm>
            <a:off x="2871855" y="188640"/>
            <a:ext cx="3400290" cy="523220"/>
          </a:xfrm>
          <a:prstGeom prst="rect">
            <a:avLst/>
          </a:prstGeom>
        </p:spPr>
        <p:txBody>
          <a:bodyPr wrap="none">
            <a:spAutoFit/>
          </a:bodyPr>
          <a:lstStyle/>
          <a:p>
            <a:r>
              <a:rPr lang="en-US" altLang="zh-CN" sz="2800" dirty="0" smtClean="0">
                <a:solidFill>
                  <a:schemeClr val="bg1"/>
                </a:solidFill>
              </a:rPr>
              <a:t>Summary &amp; Outlook</a:t>
            </a:r>
            <a:endParaRPr lang="en-US" altLang="zh-CN" sz="2800" dirty="0">
              <a:solidFill>
                <a:schemeClr val="bg1"/>
              </a:solidFill>
            </a:endParaRPr>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86138" y="1268760"/>
            <a:ext cx="2371725" cy="60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9" name="组合 8"/>
          <p:cNvGrpSpPr/>
          <p:nvPr/>
        </p:nvGrpSpPr>
        <p:grpSpPr>
          <a:xfrm>
            <a:off x="2771800" y="4819218"/>
            <a:ext cx="3377848" cy="1706126"/>
            <a:chOff x="2771800" y="3244334"/>
            <a:chExt cx="3377848" cy="1706126"/>
          </a:xfrm>
        </p:grpSpPr>
        <p:sp>
          <p:nvSpPr>
            <p:cNvPr id="10" name="矩形 9"/>
            <p:cNvSpPr/>
            <p:nvPr/>
          </p:nvSpPr>
          <p:spPr>
            <a:xfrm>
              <a:off x="3111637" y="3244334"/>
              <a:ext cx="2698175" cy="369332"/>
            </a:xfrm>
            <a:prstGeom prst="rect">
              <a:avLst/>
            </a:prstGeom>
          </p:spPr>
          <p:txBody>
            <a:bodyPr wrap="none">
              <a:spAutoFit/>
            </a:bodyPr>
            <a:lstStyle/>
            <a:p>
              <a:r>
                <a:rPr lang="en-US" altLang="zh-CN" dirty="0"/>
                <a:t>multicomponent reaction</a:t>
              </a:r>
              <a:endParaRPr lang="zh-CN" altLang="en-US" dirty="0"/>
            </a:p>
          </p:txBody>
        </p:sp>
        <p:sp>
          <p:nvSpPr>
            <p:cNvPr id="11" name="矩形 10"/>
            <p:cNvSpPr/>
            <p:nvPr/>
          </p:nvSpPr>
          <p:spPr>
            <a:xfrm>
              <a:off x="2771800" y="3912731"/>
              <a:ext cx="3377848" cy="369332"/>
            </a:xfrm>
            <a:prstGeom prst="rect">
              <a:avLst/>
            </a:prstGeom>
          </p:spPr>
          <p:txBody>
            <a:bodyPr wrap="none">
              <a:spAutoFit/>
            </a:bodyPr>
            <a:lstStyle/>
            <a:p>
              <a:r>
                <a:rPr lang="en-US" altLang="zh-CN" dirty="0" err="1"/>
                <a:t>organocatalysis</a:t>
              </a:r>
              <a:r>
                <a:rPr lang="en-US" altLang="zh-CN" dirty="0"/>
                <a:t> ,</a:t>
              </a:r>
              <a:r>
                <a:rPr lang="en-US" altLang="zh-CN" dirty="0" err="1" smtClean="0"/>
                <a:t>photocatalysis</a:t>
              </a:r>
              <a:endParaRPr lang="zh-CN" altLang="en-US" dirty="0"/>
            </a:p>
          </p:txBody>
        </p:sp>
        <p:sp>
          <p:nvSpPr>
            <p:cNvPr id="12" name="矩形 11"/>
            <p:cNvSpPr/>
            <p:nvPr/>
          </p:nvSpPr>
          <p:spPr>
            <a:xfrm>
              <a:off x="3618186" y="4581128"/>
              <a:ext cx="1685077" cy="369332"/>
            </a:xfrm>
            <a:prstGeom prst="rect">
              <a:avLst/>
            </a:prstGeom>
          </p:spPr>
          <p:txBody>
            <a:bodyPr wrap="none">
              <a:spAutoFit/>
            </a:bodyPr>
            <a:lstStyle/>
            <a:p>
              <a:r>
                <a:rPr lang="en-US" altLang="zh-CN" dirty="0"/>
                <a:t>chiral catalysis</a:t>
              </a:r>
              <a:endParaRPr lang="zh-CN" altLang="en-US" dirty="0"/>
            </a:p>
          </p:txBody>
        </p:sp>
      </p:grpSp>
      <p:sp>
        <p:nvSpPr>
          <p:cNvPr id="3" name="矩形 2"/>
          <p:cNvSpPr/>
          <p:nvPr/>
        </p:nvSpPr>
        <p:spPr>
          <a:xfrm>
            <a:off x="0" y="2204864"/>
            <a:ext cx="9144000" cy="1538883"/>
          </a:xfrm>
          <a:prstGeom prst="rect">
            <a:avLst/>
          </a:prstGeom>
        </p:spPr>
        <p:txBody>
          <a:bodyPr wrap="square">
            <a:spAutoFit/>
          </a:bodyPr>
          <a:lstStyle/>
          <a:p>
            <a:pPr>
              <a:spcBef>
                <a:spcPts val="2400"/>
              </a:spcBef>
              <a:buFont typeface="Wingdings" pitchFamily="2" charset="2"/>
              <a:buChar char="Ø"/>
            </a:pPr>
            <a:r>
              <a:rPr lang="en-US" altLang="zh-CN" dirty="0" smtClean="0"/>
              <a:t>Thermal</a:t>
            </a:r>
            <a:r>
              <a:rPr lang="en-US" altLang="zh-CN" dirty="0"/>
              <a:t>, photochemical, </a:t>
            </a:r>
            <a:r>
              <a:rPr lang="en-US" altLang="zh-CN" dirty="0" err="1"/>
              <a:t>organocatalytic</a:t>
            </a:r>
            <a:r>
              <a:rPr lang="en-US" altLang="zh-CN" dirty="0"/>
              <a:t>, metal </a:t>
            </a:r>
            <a:r>
              <a:rPr lang="en-US" altLang="zh-CN" dirty="0" smtClean="0"/>
              <a:t>catalytic</a:t>
            </a:r>
          </a:p>
          <a:p>
            <a:pPr>
              <a:spcBef>
                <a:spcPts val="2400"/>
              </a:spcBef>
              <a:buFont typeface="Wingdings" pitchFamily="2" charset="2"/>
              <a:buChar char="Ø"/>
            </a:pPr>
            <a:r>
              <a:rPr lang="en-US" altLang="zh-CN" dirty="0" smtClean="0"/>
              <a:t>Nucleophilic reagent</a:t>
            </a:r>
          </a:p>
          <a:p>
            <a:pPr>
              <a:spcBef>
                <a:spcPts val="2400"/>
              </a:spcBef>
              <a:buFont typeface="Wingdings" pitchFamily="2" charset="2"/>
              <a:buChar char="Ø"/>
            </a:pPr>
            <a:r>
              <a:rPr lang="en-US" altLang="zh-CN" dirty="0" smtClean="0"/>
              <a:t>Wolff </a:t>
            </a:r>
            <a:r>
              <a:rPr lang="en-US" altLang="zh-CN" dirty="0"/>
              <a:t>rearrangement</a:t>
            </a:r>
            <a:r>
              <a:rPr lang="en-US" altLang="zh-CN" dirty="0" smtClean="0"/>
              <a:t>, </a:t>
            </a:r>
            <a:r>
              <a:rPr lang="en-US" altLang="zh-CN" dirty="0" err="1" smtClean="0"/>
              <a:t>Cyclopropanation</a:t>
            </a:r>
            <a:r>
              <a:rPr lang="en-US" altLang="zh-CN" dirty="0" smtClean="0"/>
              <a:t> </a:t>
            </a:r>
            <a:r>
              <a:rPr lang="en-US" altLang="zh-CN" dirty="0"/>
              <a:t>reactions</a:t>
            </a:r>
            <a:r>
              <a:rPr lang="en-US" altLang="zh-CN" dirty="0" smtClean="0"/>
              <a:t>, C</a:t>
            </a:r>
            <a:r>
              <a:rPr lang="en-US" altLang="zh-CN" dirty="0"/>
              <a:t>−H insertion and X-H </a:t>
            </a:r>
            <a:r>
              <a:rPr lang="en-US" altLang="zh-CN" dirty="0" smtClean="0"/>
              <a:t>insertion</a:t>
            </a:r>
          </a:p>
        </p:txBody>
      </p:sp>
      <p:sp>
        <p:nvSpPr>
          <p:cNvPr id="5" name="圆角矩形 4"/>
          <p:cNvSpPr/>
          <p:nvPr/>
        </p:nvSpPr>
        <p:spPr>
          <a:xfrm>
            <a:off x="2627784" y="4653136"/>
            <a:ext cx="3521864" cy="2016224"/>
          </a:xfrm>
          <a:prstGeom prst="roundRect">
            <a:avLst/>
          </a:prstGeom>
          <a:no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84535039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p:txBody>
          <a:bodyPr/>
          <a:lstStyle/>
          <a:p>
            <a:pPr>
              <a:defRPr/>
            </a:pPr>
            <a:r>
              <a:rPr lang="en-US" altLang="zh-CN" smtClean="0">
                <a:solidFill>
                  <a:srgbClr val="163794"/>
                </a:solidFill>
              </a:rPr>
              <a:t>                     </a:t>
            </a:r>
            <a:fld id="{FD8B4594-D84E-4E61-B1EC-0B8C6B99489C}" type="slidenum">
              <a:rPr lang="en-US" altLang="zh-CN" sz="1200" smtClean="0">
                <a:solidFill>
                  <a:srgbClr val="163794"/>
                </a:solidFill>
              </a:rPr>
              <a:pPr>
                <a:defRPr/>
              </a:pPr>
              <a:t>27</a:t>
            </a:fld>
            <a:endParaRPr lang="en-US" altLang="zh-CN" dirty="0">
              <a:solidFill>
                <a:srgbClr val="163794"/>
              </a:solidFill>
            </a:endParaRPr>
          </a:p>
        </p:txBody>
      </p:sp>
      <p:sp>
        <p:nvSpPr>
          <p:cNvPr id="3" name="内容占位符 3"/>
          <p:cNvSpPr txBox="1">
            <a:spLocks/>
          </p:cNvSpPr>
          <p:nvPr/>
        </p:nvSpPr>
        <p:spPr>
          <a:xfrm>
            <a:off x="1447800" y="2701280"/>
            <a:ext cx="6248400" cy="144780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Wingdings" pitchFamily="2" charset="2"/>
              <a:buNone/>
            </a:pPr>
            <a:r>
              <a:rPr lang="en-US" altLang="zh-CN" sz="9600" smtClean="0">
                <a:ea typeface="宋体" charset="-122"/>
              </a:rPr>
              <a:t>Thank you!</a:t>
            </a:r>
            <a:endParaRPr lang="zh-CN" altLang="en-US" sz="9600" dirty="0" smtClean="0">
              <a:ea typeface="宋体" charset="-122"/>
            </a:endParaRPr>
          </a:p>
        </p:txBody>
      </p:sp>
    </p:spTree>
    <p:extLst>
      <p:ext uri="{BB962C8B-B14F-4D97-AF65-F5344CB8AC3E}">
        <p14:creationId xmlns:p14="http://schemas.microsoft.com/office/powerpoint/2010/main" val="5523325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p:txBody>
          <a:bodyPr/>
          <a:lstStyle/>
          <a:p>
            <a:pPr>
              <a:defRPr/>
            </a:pPr>
            <a:r>
              <a:rPr lang="en-US" altLang="zh-CN" smtClean="0">
                <a:solidFill>
                  <a:srgbClr val="163794"/>
                </a:solidFill>
              </a:rPr>
              <a:t>                     </a:t>
            </a:r>
            <a:fld id="{FD8B4594-D84E-4E61-B1EC-0B8C6B99489C}" type="slidenum">
              <a:rPr lang="en-US" altLang="zh-CN" sz="1200" smtClean="0">
                <a:solidFill>
                  <a:srgbClr val="163794"/>
                </a:solidFill>
              </a:rPr>
              <a:pPr>
                <a:defRPr/>
              </a:pPr>
              <a:t>3</a:t>
            </a:fld>
            <a:endParaRPr lang="en-US" altLang="zh-CN" dirty="0">
              <a:solidFill>
                <a:srgbClr val="163794"/>
              </a:solidFill>
            </a:endParaRPr>
          </a:p>
        </p:txBody>
      </p:sp>
      <p:sp>
        <p:nvSpPr>
          <p:cNvPr id="3" name="矩形 2"/>
          <p:cNvSpPr/>
          <p:nvPr/>
        </p:nvSpPr>
        <p:spPr>
          <a:xfrm>
            <a:off x="1389879" y="188640"/>
            <a:ext cx="6364243" cy="523220"/>
          </a:xfrm>
          <a:prstGeom prst="rect">
            <a:avLst/>
          </a:prstGeom>
        </p:spPr>
        <p:txBody>
          <a:bodyPr wrap="none">
            <a:spAutoFit/>
          </a:bodyPr>
          <a:lstStyle/>
          <a:p>
            <a:r>
              <a:rPr lang="en-US" altLang="zh-CN" sz="2800" dirty="0">
                <a:solidFill>
                  <a:schemeClr val="bg1"/>
                </a:solidFill>
              </a:rPr>
              <a:t>Introduction of </a:t>
            </a:r>
            <a:r>
              <a:rPr lang="en-US" altLang="zh-CN" sz="2800" dirty="0" err="1">
                <a:solidFill>
                  <a:schemeClr val="bg1"/>
                </a:solidFill>
              </a:rPr>
              <a:t>Diazocarbonyl</a:t>
            </a:r>
            <a:r>
              <a:rPr lang="en-US" altLang="zh-CN" sz="2800" dirty="0">
                <a:solidFill>
                  <a:schemeClr val="bg1"/>
                </a:solidFill>
              </a:rPr>
              <a:t> Reaction</a:t>
            </a:r>
          </a:p>
        </p:txBody>
      </p:sp>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39951" y="1340768"/>
            <a:ext cx="4064099" cy="40640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矩形 7"/>
          <p:cNvSpPr/>
          <p:nvPr/>
        </p:nvSpPr>
        <p:spPr>
          <a:xfrm>
            <a:off x="2286000" y="5734997"/>
            <a:ext cx="5094312" cy="830997"/>
          </a:xfrm>
          <a:prstGeom prst="rect">
            <a:avLst/>
          </a:prstGeom>
        </p:spPr>
        <p:txBody>
          <a:bodyPr wrap="square">
            <a:spAutoFit/>
          </a:bodyPr>
          <a:lstStyle/>
          <a:p>
            <a:pPr algn="ctr"/>
            <a:r>
              <a:rPr lang="en-US" altLang="zh-CN" sz="2400" dirty="0"/>
              <a:t>free </a:t>
            </a:r>
            <a:r>
              <a:rPr lang="en-US" altLang="zh-CN" sz="2400" dirty="0" err="1" smtClean="0"/>
              <a:t>carbenes</a:t>
            </a:r>
            <a:r>
              <a:rPr lang="en-US" altLang="zh-CN" sz="2400" dirty="0" smtClean="0"/>
              <a:t>, </a:t>
            </a:r>
            <a:r>
              <a:rPr lang="en-US" altLang="zh-CN" sz="2400" dirty="0" err="1" smtClean="0"/>
              <a:t>carbenoids</a:t>
            </a:r>
            <a:r>
              <a:rPr lang="en-US" altLang="zh-CN" sz="2400" dirty="0" smtClean="0"/>
              <a:t>, </a:t>
            </a:r>
            <a:r>
              <a:rPr lang="en-US" altLang="zh-CN" sz="2400" dirty="0" err="1" smtClean="0"/>
              <a:t>ylides</a:t>
            </a:r>
            <a:r>
              <a:rPr lang="en-US" altLang="zh-CN" sz="2400" dirty="0"/>
              <a:t>, </a:t>
            </a:r>
            <a:r>
              <a:rPr lang="en-US" altLang="zh-CN" sz="2400" dirty="0" smtClean="0"/>
              <a:t>and </a:t>
            </a:r>
            <a:r>
              <a:rPr lang="en-US" altLang="zh-CN" sz="2400" dirty="0" err="1" smtClean="0"/>
              <a:t>diazonium</a:t>
            </a:r>
            <a:r>
              <a:rPr lang="en-US" altLang="zh-CN" sz="2400" dirty="0" smtClean="0"/>
              <a:t> </a:t>
            </a:r>
            <a:r>
              <a:rPr lang="en-US" altLang="zh-CN" sz="2400" dirty="0"/>
              <a:t>cations.</a:t>
            </a:r>
            <a:endParaRPr lang="zh-CN" altLang="en-US" sz="2400" dirty="0"/>
          </a:p>
        </p:txBody>
      </p:sp>
    </p:spTree>
    <p:extLst>
      <p:ext uri="{BB962C8B-B14F-4D97-AF65-F5344CB8AC3E}">
        <p14:creationId xmlns:p14="http://schemas.microsoft.com/office/powerpoint/2010/main" val="21331608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p:txBody>
          <a:bodyPr/>
          <a:lstStyle/>
          <a:p>
            <a:pPr>
              <a:defRPr/>
            </a:pPr>
            <a:r>
              <a:rPr lang="en-US" altLang="zh-CN" smtClean="0">
                <a:solidFill>
                  <a:srgbClr val="163794"/>
                </a:solidFill>
              </a:rPr>
              <a:t>                     </a:t>
            </a:r>
            <a:fld id="{FD8B4594-D84E-4E61-B1EC-0B8C6B99489C}" type="slidenum">
              <a:rPr lang="en-US" altLang="zh-CN" sz="1200" smtClean="0">
                <a:solidFill>
                  <a:srgbClr val="163794"/>
                </a:solidFill>
              </a:rPr>
              <a:pPr>
                <a:defRPr/>
              </a:pPr>
              <a:t>4</a:t>
            </a:fld>
            <a:endParaRPr lang="en-US" altLang="zh-CN" dirty="0">
              <a:solidFill>
                <a:srgbClr val="163794"/>
              </a:solidFill>
            </a:endParaRPr>
          </a:p>
        </p:txBody>
      </p:sp>
      <p:sp>
        <p:nvSpPr>
          <p:cNvPr id="3" name="矩形 2"/>
          <p:cNvSpPr/>
          <p:nvPr/>
        </p:nvSpPr>
        <p:spPr>
          <a:xfrm>
            <a:off x="2776541" y="188640"/>
            <a:ext cx="3590919" cy="523220"/>
          </a:xfrm>
          <a:prstGeom prst="rect">
            <a:avLst/>
          </a:prstGeom>
        </p:spPr>
        <p:txBody>
          <a:bodyPr wrap="none">
            <a:spAutoFit/>
          </a:bodyPr>
          <a:lstStyle/>
          <a:p>
            <a:r>
              <a:rPr lang="en-US" altLang="zh-CN" sz="2800" dirty="0">
                <a:solidFill>
                  <a:schemeClr val="bg1"/>
                </a:solidFill>
              </a:rPr>
              <a:t>Wolff Rearrangement</a:t>
            </a:r>
            <a:endParaRPr lang="zh-CN" altLang="en-US" sz="2800" dirty="0">
              <a:solidFill>
                <a:schemeClr val="bg1"/>
              </a:solidFill>
            </a:endParaRPr>
          </a:p>
        </p:txBody>
      </p:sp>
      <p:sp>
        <p:nvSpPr>
          <p:cNvPr id="6" name="矩形 5"/>
          <p:cNvSpPr/>
          <p:nvPr/>
        </p:nvSpPr>
        <p:spPr>
          <a:xfrm>
            <a:off x="35496" y="3635732"/>
            <a:ext cx="6480720" cy="369332"/>
          </a:xfrm>
          <a:prstGeom prst="rect">
            <a:avLst/>
          </a:prstGeom>
        </p:spPr>
        <p:txBody>
          <a:bodyPr wrap="square">
            <a:spAutoFit/>
          </a:bodyPr>
          <a:lstStyle/>
          <a:p>
            <a:pPr marL="342900" lvl="0" indent="-342900" fontAlgn="base">
              <a:spcBef>
                <a:spcPts val="2400"/>
              </a:spcBef>
              <a:spcAft>
                <a:spcPct val="0"/>
              </a:spcAft>
              <a:buClr>
                <a:srgbClr val="6699FF"/>
              </a:buClr>
              <a:buFont typeface="Wingdings" pitchFamily="2" charset="2"/>
              <a:buChar char="Ø"/>
            </a:pPr>
            <a:r>
              <a:rPr lang="en-US" altLang="zh-CN" dirty="0"/>
              <a:t>Arndt−</a:t>
            </a:r>
            <a:r>
              <a:rPr lang="en-US" altLang="zh-CN" dirty="0" err="1"/>
              <a:t>Eistert</a:t>
            </a:r>
            <a:r>
              <a:rPr lang="en-US" altLang="zh-CN" dirty="0"/>
              <a:t> </a:t>
            </a:r>
            <a:r>
              <a:rPr lang="en-US" altLang="zh-CN" dirty="0" smtClean="0"/>
              <a:t>Homologation</a:t>
            </a:r>
            <a:endParaRPr lang="en-US" altLang="zh-CN" dirty="0">
              <a:solidFill>
                <a:srgbClr val="163794"/>
              </a:solidFill>
              <a:latin typeface="Arial" pitchFamily="34" charset="0"/>
              <a:ea typeface="Arial Unicode MS" pitchFamily="34" charset="-122"/>
              <a:cs typeface="Arial" pitchFamily="34" charset="0"/>
            </a:endParaRPr>
          </a:p>
        </p:txBody>
      </p:sp>
      <p:sp>
        <p:nvSpPr>
          <p:cNvPr id="4" name="矩形 3"/>
          <p:cNvSpPr/>
          <p:nvPr/>
        </p:nvSpPr>
        <p:spPr>
          <a:xfrm>
            <a:off x="3141063" y="6381328"/>
            <a:ext cx="2861874" cy="276999"/>
          </a:xfrm>
          <a:prstGeom prst="rect">
            <a:avLst/>
          </a:prstGeom>
        </p:spPr>
        <p:txBody>
          <a:bodyPr wrap="none">
            <a:spAutoFit/>
          </a:bodyPr>
          <a:lstStyle/>
          <a:p>
            <a:pPr algn="ctr"/>
            <a:r>
              <a:rPr lang="nn-NO" altLang="zh-CN" sz="1200" i="1" dirty="0"/>
              <a:t>Tetrahedron Lett. </a:t>
            </a:r>
            <a:r>
              <a:rPr lang="nn-NO" altLang="zh-CN" sz="1200" b="1" dirty="0"/>
              <a:t>2005</a:t>
            </a:r>
            <a:r>
              <a:rPr lang="nn-NO" altLang="zh-CN" sz="1200" dirty="0"/>
              <a:t>, </a:t>
            </a:r>
            <a:r>
              <a:rPr lang="nn-NO" altLang="zh-CN" sz="1200" i="1" dirty="0"/>
              <a:t>46</a:t>
            </a:r>
            <a:r>
              <a:rPr lang="nn-NO" altLang="zh-CN" sz="1200" dirty="0"/>
              <a:t>, 1103−1105.</a:t>
            </a:r>
            <a:endParaRPr lang="zh-CN" altLang="en-US" sz="1200"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1628800"/>
            <a:ext cx="4267200" cy="1352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71625" y="4266406"/>
            <a:ext cx="6000750" cy="1466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517941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p:txBody>
          <a:bodyPr/>
          <a:lstStyle/>
          <a:p>
            <a:pPr>
              <a:defRPr/>
            </a:pPr>
            <a:r>
              <a:rPr lang="en-US" altLang="zh-CN" smtClean="0">
                <a:solidFill>
                  <a:srgbClr val="163794"/>
                </a:solidFill>
              </a:rPr>
              <a:t>                     </a:t>
            </a:r>
            <a:fld id="{FD8B4594-D84E-4E61-B1EC-0B8C6B99489C}" type="slidenum">
              <a:rPr lang="en-US" altLang="zh-CN" sz="1200" smtClean="0">
                <a:solidFill>
                  <a:srgbClr val="163794"/>
                </a:solidFill>
              </a:rPr>
              <a:pPr>
                <a:defRPr/>
              </a:pPr>
              <a:t>5</a:t>
            </a:fld>
            <a:endParaRPr lang="en-US" altLang="zh-CN" dirty="0">
              <a:solidFill>
                <a:srgbClr val="163794"/>
              </a:solidFill>
            </a:endParaRPr>
          </a:p>
        </p:txBody>
      </p:sp>
      <p:sp>
        <p:nvSpPr>
          <p:cNvPr id="3" name="矩形 2"/>
          <p:cNvSpPr/>
          <p:nvPr/>
        </p:nvSpPr>
        <p:spPr>
          <a:xfrm>
            <a:off x="2776541" y="188640"/>
            <a:ext cx="3590919" cy="523220"/>
          </a:xfrm>
          <a:prstGeom prst="rect">
            <a:avLst/>
          </a:prstGeom>
        </p:spPr>
        <p:txBody>
          <a:bodyPr wrap="none">
            <a:spAutoFit/>
          </a:bodyPr>
          <a:lstStyle/>
          <a:p>
            <a:r>
              <a:rPr lang="en-US" altLang="zh-CN" sz="2800" dirty="0">
                <a:solidFill>
                  <a:schemeClr val="bg1"/>
                </a:solidFill>
              </a:rPr>
              <a:t>Wolff Rearrangement</a:t>
            </a:r>
            <a:endParaRPr lang="zh-CN" altLang="en-US" sz="2800" dirty="0">
              <a:solidFill>
                <a:schemeClr val="bg1"/>
              </a:solidFill>
            </a:endParaRPr>
          </a:p>
        </p:txBody>
      </p:sp>
      <p:sp>
        <p:nvSpPr>
          <p:cNvPr id="7" name="矩形 6"/>
          <p:cNvSpPr/>
          <p:nvPr/>
        </p:nvSpPr>
        <p:spPr>
          <a:xfrm>
            <a:off x="35496" y="1052736"/>
            <a:ext cx="6480720" cy="369332"/>
          </a:xfrm>
          <a:prstGeom prst="rect">
            <a:avLst/>
          </a:prstGeom>
        </p:spPr>
        <p:txBody>
          <a:bodyPr wrap="square">
            <a:spAutoFit/>
          </a:bodyPr>
          <a:lstStyle/>
          <a:p>
            <a:pPr marL="342900" lvl="0" indent="-342900" fontAlgn="base">
              <a:spcBef>
                <a:spcPts val="2400"/>
              </a:spcBef>
              <a:spcAft>
                <a:spcPct val="0"/>
              </a:spcAft>
              <a:buClr>
                <a:srgbClr val="6699FF"/>
              </a:buClr>
              <a:buFont typeface="Wingdings" pitchFamily="2" charset="2"/>
              <a:buChar char="Ø"/>
            </a:pPr>
            <a:r>
              <a:rPr lang="en-US" altLang="zh-CN" dirty="0" smtClean="0"/>
              <a:t>Capture </a:t>
            </a:r>
            <a:r>
              <a:rPr lang="en-US" altLang="zh-CN" dirty="0"/>
              <a:t>of </a:t>
            </a:r>
            <a:r>
              <a:rPr lang="en-US" altLang="zh-CN" dirty="0" smtClean="0"/>
              <a:t>Ketenes</a:t>
            </a:r>
            <a:endParaRPr lang="en-US" altLang="zh-CN" dirty="0">
              <a:solidFill>
                <a:srgbClr val="163794"/>
              </a:solidFill>
              <a:latin typeface="Arial" pitchFamily="34" charset="0"/>
              <a:ea typeface="Arial Unicode MS" pitchFamily="34" charset="-122"/>
              <a:cs typeface="Arial" pitchFamily="34" charset="0"/>
            </a:endParaRPr>
          </a:p>
        </p:txBody>
      </p:sp>
      <p:sp>
        <p:nvSpPr>
          <p:cNvPr id="6" name="矩形 5"/>
          <p:cNvSpPr/>
          <p:nvPr/>
        </p:nvSpPr>
        <p:spPr>
          <a:xfrm>
            <a:off x="971600" y="6314837"/>
            <a:ext cx="2196435" cy="276999"/>
          </a:xfrm>
          <a:prstGeom prst="rect">
            <a:avLst/>
          </a:prstGeom>
        </p:spPr>
        <p:txBody>
          <a:bodyPr wrap="none">
            <a:spAutoFit/>
          </a:bodyPr>
          <a:lstStyle/>
          <a:p>
            <a:r>
              <a:rPr lang="nn-NO" altLang="zh-CN" sz="1200" i="1" dirty="0"/>
              <a:t>Org. Lett. </a:t>
            </a:r>
            <a:r>
              <a:rPr lang="nn-NO" altLang="zh-CN" sz="1200" b="1" dirty="0"/>
              <a:t>2010, </a:t>
            </a:r>
            <a:r>
              <a:rPr lang="nn-NO" altLang="zh-CN" sz="1200" i="1" dirty="0"/>
              <a:t>12, </a:t>
            </a:r>
            <a:r>
              <a:rPr lang="nn-NO" altLang="zh-CN" sz="1200" dirty="0"/>
              <a:t>616−618.</a:t>
            </a:r>
            <a:endParaRPr lang="zh-CN" altLang="en-US" sz="1200" dirty="0"/>
          </a:p>
        </p:txBody>
      </p:sp>
      <p:cxnSp>
        <p:nvCxnSpPr>
          <p:cNvPr id="9" name="直接连接符 8"/>
          <p:cNvCxnSpPr/>
          <p:nvPr/>
        </p:nvCxnSpPr>
        <p:spPr>
          <a:xfrm>
            <a:off x="4572000" y="2132856"/>
            <a:ext cx="0" cy="3477766"/>
          </a:xfrm>
          <a:prstGeom prst="line">
            <a:avLst/>
          </a:prstGeom>
        </p:spPr>
        <p:style>
          <a:lnRef idx="1">
            <a:schemeClr val="accent1"/>
          </a:lnRef>
          <a:fillRef idx="0">
            <a:schemeClr val="accent1"/>
          </a:fillRef>
          <a:effectRef idx="0">
            <a:schemeClr val="accent1"/>
          </a:effectRef>
          <a:fontRef idx="minor">
            <a:schemeClr val="tx1"/>
          </a:fontRef>
        </p:style>
      </p:cxn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1691" y="2233439"/>
            <a:ext cx="3514725" cy="3276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矩形 11"/>
          <p:cNvSpPr/>
          <p:nvPr/>
        </p:nvSpPr>
        <p:spPr>
          <a:xfrm>
            <a:off x="5094312" y="6314837"/>
            <a:ext cx="3222104" cy="276999"/>
          </a:xfrm>
          <a:prstGeom prst="rect">
            <a:avLst/>
          </a:prstGeom>
        </p:spPr>
        <p:txBody>
          <a:bodyPr wrap="square">
            <a:spAutoFit/>
          </a:bodyPr>
          <a:lstStyle/>
          <a:p>
            <a:pPr>
              <a:spcBef>
                <a:spcPts val="2400"/>
              </a:spcBef>
              <a:defRPr/>
            </a:pPr>
            <a:r>
              <a:rPr lang="de-DE" altLang="zh-CN" sz="1200" i="1" dirty="0"/>
              <a:t>J. Am. Chem. Soc</a:t>
            </a:r>
            <a:r>
              <a:rPr lang="de-DE" altLang="zh-CN" sz="1200" dirty="0"/>
              <a:t>. </a:t>
            </a:r>
            <a:r>
              <a:rPr lang="de-DE" altLang="zh-CN" sz="1200" b="1" dirty="0"/>
              <a:t>2010</a:t>
            </a:r>
            <a:r>
              <a:rPr lang="de-DE" altLang="zh-CN" sz="1200" dirty="0"/>
              <a:t>,</a:t>
            </a:r>
            <a:r>
              <a:rPr lang="de-DE" altLang="zh-CN" sz="1200" i="1" dirty="0"/>
              <a:t> 132</a:t>
            </a:r>
            <a:r>
              <a:rPr lang="de-DE" altLang="zh-CN" sz="1200" dirty="0"/>
              <a:t>, 11379−11385.</a:t>
            </a:r>
            <a:endParaRPr lang="zh-CN" altLang="en-US" sz="1200" dirty="0"/>
          </a:p>
        </p:txBody>
      </p:sp>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2219152"/>
            <a:ext cx="4191000" cy="3305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618211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p:txBody>
          <a:bodyPr/>
          <a:lstStyle/>
          <a:p>
            <a:pPr>
              <a:defRPr/>
            </a:pPr>
            <a:r>
              <a:rPr lang="en-US" altLang="zh-CN" smtClean="0">
                <a:solidFill>
                  <a:srgbClr val="163794"/>
                </a:solidFill>
              </a:rPr>
              <a:t>                     </a:t>
            </a:r>
            <a:fld id="{FD8B4594-D84E-4E61-B1EC-0B8C6B99489C}" type="slidenum">
              <a:rPr lang="en-US" altLang="zh-CN" sz="1200" smtClean="0">
                <a:solidFill>
                  <a:srgbClr val="163794"/>
                </a:solidFill>
              </a:rPr>
              <a:pPr>
                <a:defRPr/>
              </a:pPr>
              <a:t>6</a:t>
            </a:fld>
            <a:endParaRPr lang="en-US" altLang="zh-CN" dirty="0">
              <a:solidFill>
                <a:srgbClr val="163794"/>
              </a:solidFill>
            </a:endParaRPr>
          </a:p>
        </p:txBody>
      </p:sp>
      <p:sp>
        <p:nvSpPr>
          <p:cNvPr id="3" name="矩形 2"/>
          <p:cNvSpPr/>
          <p:nvPr/>
        </p:nvSpPr>
        <p:spPr>
          <a:xfrm>
            <a:off x="2776541" y="188640"/>
            <a:ext cx="3590919" cy="523220"/>
          </a:xfrm>
          <a:prstGeom prst="rect">
            <a:avLst/>
          </a:prstGeom>
        </p:spPr>
        <p:txBody>
          <a:bodyPr wrap="none">
            <a:spAutoFit/>
          </a:bodyPr>
          <a:lstStyle/>
          <a:p>
            <a:r>
              <a:rPr lang="en-US" altLang="zh-CN" sz="2800" dirty="0">
                <a:solidFill>
                  <a:schemeClr val="bg1"/>
                </a:solidFill>
              </a:rPr>
              <a:t>Wolff Rearrangement</a:t>
            </a:r>
            <a:endParaRPr lang="zh-CN" altLang="en-US" sz="2800" dirty="0">
              <a:solidFill>
                <a:schemeClr val="bg1"/>
              </a:solidFill>
            </a:endParaRPr>
          </a:p>
        </p:txBody>
      </p:sp>
      <p:sp>
        <p:nvSpPr>
          <p:cNvPr id="4" name="矩形 3"/>
          <p:cNvSpPr/>
          <p:nvPr/>
        </p:nvSpPr>
        <p:spPr>
          <a:xfrm>
            <a:off x="-36512" y="1052736"/>
            <a:ext cx="4172937" cy="369332"/>
          </a:xfrm>
          <a:prstGeom prst="rect">
            <a:avLst/>
          </a:prstGeom>
        </p:spPr>
        <p:txBody>
          <a:bodyPr wrap="none">
            <a:spAutoFit/>
          </a:bodyPr>
          <a:lstStyle/>
          <a:p>
            <a:pPr marL="342900" lvl="0" indent="-342900" fontAlgn="base">
              <a:spcBef>
                <a:spcPts val="2400"/>
              </a:spcBef>
              <a:spcAft>
                <a:spcPct val="0"/>
              </a:spcAft>
              <a:buClr>
                <a:srgbClr val="6699FF"/>
              </a:buClr>
              <a:buFont typeface="Wingdings" pitchFamily="2" charset="2"/>
              <a:buChar char="Ø"/>
            </a:pPr>
            <a:r>
              <a:rPr lang="en-US" altLang="zh-CN" dirty="0"/>
              <a:t>Cycloaddition Reactions of </a:t>
            </a:r>
            <a:r>
              <a:rPr lang="en-US" altLang="zh-CN" dirty="0" smtClean="0"/>
              <a:t>Ketenes</a:t>
            </a:r>
            <a:endParaRPr lang="en-US" altLang="zh-CN" dirty="0">
              <a:solidFill>
                <a:srgbClr val="163794"/>
              </a:solidFill>
              <a:latin typeface="Arial" pitchFamily="34" charset="0"/>
              <a:ea typeface="Arial Unicode MS" pitchFamily="34" charset="-122"/>
              <a:cs typeface="Arial" pitchFamily="34" charset="0"/>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8888" y="1775048"/>
            <a:ext cx="4086225" cy="2152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90825" y="4215730"/>
            <a:ext cx="3562350" cy="1733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矩形 4"/>
          <p:cNvSpPr/>
          <p:nvPr/>
        </p:nvSpPr>
        <p:spPr>
          <a:xfrm>
            <a:off x="3209287" y="6453336"/>
            <a:ext cx="2725426" cy="276999"/>
          </a:xfrm>
          <a:prstGeom prst="rect">
            <a:avLst/>
          </a:prstGeom>
        </p:spPr>
        <p:txBody>
          <a:bodyPr wrap="none">
            <a:spAutoFit/>
          </a:bodyPr>
          <a:lstStyle/>
          <a:p>
            <a:r>
              <a:rPr lang="en-US" altLang="zh-CN" sz="1200" i="1" dirty="0"/>
              <a:t> J. Org. Chem. </a:t>
            </a:r>
            <a:r>
              <a:rPr lang="en-US" altLang="zh-CN" sz="1200" b="1" dirty="0"/>
              <a:t>2000, </a:t>
            </a:r>
            <a:r>
              <a:rPr lang="en-US" altLang="zh-CN" sz="1200" i="1" dirty="0"/>
              <a:t>65, </a:t>
            </a:r>
            <a:r>
              <a:rPr lang="en-US" altLang="zh-CN" sz="1200" dirty="0"/>
              <a:t>4375−4384.</a:t>
            </a:r>
            <a:endParaRPr lang="zh-CN" altLang="en-US" sz="1200" dirty="0"/>
          </a:p>
        </p:txBody>
      </p:sp>
    </p:spTree>
    <p:extLst>
      <p:ext uri="{BB962C8B-B14F-4D97-AF65-F5344CB8AC3E}">
        <p14:creationId xmlns:p14="http://schemas.microsoft.com/office/powerpoint/2010/main" val="23618211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p:txBody>
          <a:bodyPr/>
          <a:lstStyle/>
          <a:p>
            <a:pPr>
              <a:defRPr/>
            </a:pPr>
            <a:r>
              <a:rPr lang="en-US" altLang="zh-CN" smtClean="0">
                <a:solidFill>
                  <a:srgbClr val="163794"/>
                </a:solidFill>
              </a:rPr>
              <a:t>                     </a:t>
            </a:r>
            <a:fld id="{FD8B4594-D84E-4E61-B1EC-0B8C6B99489C}" type="slidenum">
              <a:rPr lang="en-US" altLang="zh-CN" sz="1200" smtClean="0">
                <a:solidFill>
                  <a:srgbClr val="163794"/>
                </a:solidFill>
              </a:rPr>
              <a:pPr>
                <a:defRPr/>
              </a:pPr>
              <a:t>7</a:t>
            </a:fld>
            <a:endParaRPr lang="en-US" altLang="zh-CN" dirty="0">
              <a:solidFill>
                <a:srgbClr val="163794"/>
              </a:solidFill>
            </a:endParaRPr>
          </a:p>
        </p:txBody>
      </p:sp>
      <p:sp>
        <p:nvSpPr>
          <p:cNvPr id="3" name="矩形 2"/>
          <p:cNvSpPr/>
          <p:nvPr/>
        </p:nvSpPr>
        <p:spPr>
          <a:xfrm>
            <a:off x="2776541" y="188640"/>
            <a:ext cx="3590919" cy="523220"/>
          </a:xfrm>
          <a:prstGeom prst="rect">
            <a:avLst/>
          </a:prstGeom>
        </p:spPr>
        <p:txBody>
          <a:bodyPr wrap="none">
            <a:spAutoFit/>
          </a:bodyPr>
          <a:lstStyle/>
          <a:p>
            <a:r>
              <a:rPr lang="en-US" altLang="zh-CN" sz="2800" dirty="0">
                <a:solidFill>
                  <a:schemeClr val="bg1"/>
                </a:solidFill>
              </a:rPr>
              <a:t>Wolff Rearrangement</a:t>
            </a:r>
            <a:endParaRPr lang="zh-CN" altLang="en-US" sz="2800" dirty="0">
              <a:solidFill>
                <a:schemeClr val="bg1"/>
              </a:solidFill>
            </a:endParaRPr>
          </a:p>
        </p:txBody>
      </p:sp>
      <p:sp>
        <p:nvSpPr>
          <p:cNvPr id="4" name="矩形 3"/>
          <p:cNvSpPr/>
          <p:nvPr/>
        </p:nvSpPr>
        <p:spPr>
          <a:xfrm>
            <a:off x="-36512" y="1084674"/>
            <a:ext cx="5407634" cy="400110"/>
          </a:xfrm>
          <a:prstGeom prst="rect">
            <a:avLst/>
          </a:prstGeom>
        </p:spPr>
        <p:txBody>
          <a:bodyPr wrap="none">
            <a:spAutoFit/>
          </a:bodyPr>
          <a:lstStyle/>
          <a:p>
            <a:pPr marL="342900" lvl="0" indent="-342900" fontAlgn="base">
              <a:spcBef>
                <a:spcPts val="2400"/>
              </a:spcBef>
              <a:spcAft>
                <a:spcPct val="0"/>
              </a:spcAft>
              <a:buClr>
                <a:srgbClr val="6699FF"/>
              </a:buClr>
              <a:buFont typeface="Wingdings" pitchFamily="2" charset="2"/>
              <a:buChar char="Ø"/>
            </a:pPr>
            <a:r>
              <a:rPr lang="en-US" altLang="zh-CN" sz="2000" dirty="0"/>
              <a:t>Ring Contraction via Wolff </a:t>
            </a:r>
            <a:r>
              <a:rPr lang="en-US" altLang="zh-CN" sz="2000" dirty="0" smtClean="0"/>
              <a:t>Rearrangement</a:t>
            </a:r>
            <a:endParaRPr lang="en-US" altLang="zh-CN" sz="2000" dirty="0">
              <a:solidFill>
                <a:srgbClr val="163794"/>
              </a:solidFill>
              <a:latin typeface="Arial" pitchFamily="34" charset="0"/>
              <a:ea typeface="Arial Unicode MS" pitchFamily="34" charset="-122"/>
              <a:cs typeface="Arial" pitchFamily="34" charset="0"/>
            </a:endParaRPr>
          </a:p>
        </p:txBody>
      </p:sp>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3675" y="2132856"/>
            <a:ext cx="3676650" cy="1038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矩形 5"/>
          <p:cNvSpPr/>
          <p:nvPr/>
        </p:nvSpPr>
        <p:spPr>
          <a:xfrm>
            <a:off x="3029976" y="6453336"/>
            <a:ext cx="3084049" cy="276999"/>
          </a:xfrm>
          <a:prstGeom prst="rect">
            <a:avLst/>
          </a:prstGeom>
        </p:spPr>
        <p:txBody>
          <a:bodyPr wrap="none">
            <a:spAutoFit/>
          </a:bodyPr>
          <a:lstStyle/>
          <a:p>
            <a:pPr>
              <a:spcBef>
                <a:spcPts val="2400"/>
              </a:spcBef>
              <a:defRPr/>
            </a:pPr>
            <a:r>
              <a:rPr lang="de-DE" altLang="zh-CN" sz="1200" i="1" dirty="0"/>
              <a:t>J. Am. Chem. Soc</a:t>
            </a:r>
            <a:r>
              <a:rPr lang="de-DE" altLang="zh-CN" sz="1200" dirty="0"/>
              <a:t>. </a:t>
            </a:r>
            <a:r>
              <a:rPr lang="de-DE" altLang="zh-CN" sz="1200" b="1" dirty="0"/>
              <a:t>1985, </a:t>
            </a:r>
            <a:r>
              <a:rPr lang="de-DE" altLang="zh-CN" sz="1200" i="1" dirty="0"/>
              <a:t>107, </a:t>
            </a:r>
            <a:r>
              <a:rPr lang="de-DE" altLang="zh-CN" sz="1200" dirty="0"/>
              <a:t>7597−7606.</a:t>
            </a:r>
            <a:endParaRPr lang="zh-CN" altLang="en-US" sz="1200" dirty="0"/>
          </a:p>
        </p:txBody>
      </p:sp>
      <p:pic>
        <p:nvPicPr>
          <p:cNvPr id="307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4200" y="3915891"/>
            <a:ext cx="2895600" cy="1457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618211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p:txBody>
          <a:bodyPr/>
          <a:lstStyle/>
          <a:p>
            <a:pPr>
              <a:defRPr/>
            </a:pPr>
            <a:r>
              <a:rPr lang="en-US" altLang="zh-CN" smtClean="0">
                <a:solidFill>
                  <a:srgbClr val="163794"/>
                </a:solidFill>
              </a:rPr>
              <a:t>                     </a:t>
            </a:r>
            <a:fld id="{FD8B4594-D84E-4E61-B1EC-0B8C6B99489C}" type="slidenum">
              <a:rPr lang="en-US" altLang="zh-CN" sz="1200" smtClean="0">
                <a:solidFill>
                  <a:srgbClr val="163794"/>
                </a:solidFill>
              </a:rPr>
              <a:pPr>
                <a:defRPr/>
              </a:pPr>
              <a:t>8</a:t>
            </a:fld>
            <a:endParaRPr lang="en-US" altLang="zh-CN" dirty="0">
              <a:solidFill>
                <a:srgbClr val="163794"/>
              </a:solidFill>
            </a:endParaRPr>
          </a:p>
        </p:txBody>
      </p:sp>
      <p:sp>
        <p:nvSpPr>
          <p:cNvPr id="3" name="矩形 2"/>
          <p:cNvSpPr/>
          <p:nvPr/>
        </p:nvSpPr>
        <p:spPr>
          <a:xfrm>
            <a:off x="2168938" y="188640"/>
            <a:ext cx="4806124" cy="523220"/>
          </a:xfrm>
          <a:prstGeom prst="rect">
            <a:avLst/>
          </a:prstGeom>
        </p:spPr>
        <p:txBody>
          <a:bodyPr wrap="none">
            <a:spAutoFit/>
          </a:bodyPr>
          <a:lstStyle/>
          <a:p>
            <a:r>
              <a:rPr lang="en-US" altLang="zh-CN" sz="2800" dirty="0" err="1" smtClean="0">
                <a:solidFill>
                  <a:schemeClr val="bg1"/>
                </a:solidFill>
              </a:rPr>
              <a:t>Cyclopropanation</a:t>
            </a:r>
            <a:r>
              <a:rPr lang="en-US" altLang="zh-CN" sz="2800" dirty="0" smtClean="0">
                <a:solidFill>
                  <a:schemeClr val="bg1"/>
                </a:solidFill>
              </a:rPr>
              <a:t> Reactions</a:t>
            </a:r>
            <a:endParaRPr lang="zh-CN" altLang="en-US" sz="2800" dirty="0">
              <a:solidFill>
                <a:schemeClr val="bg1"/>
              </a:solidFill>
            </a:endParaRPr>
          </a:p>
        </p:txBody>
      </p:sp>
      <p:sp>
        <p:nvSpPr>
          <p:cNvPr id="4" name="矩形 3"/>
          <p:cNvSpPr/>
          <p:nvPr/>
        </p:nvSpPr>
        <p:spPr>
          <a:xfrm>
            <a:off x="0" y="1126485"/>
            <a:ext cx="4572000" cy="369332"/>
          </a:xfrm>
          <a:prstGeom prst="rect">
            <a:avLst/>
          </a:prstGeom>
        </p:spPr>
        <p:txBody>
          <a:bodyPr>
            <a:spAutoFit/>
          </a:bodyPr>
          <a:lstStyle/>
          <a:p>
            <a:pPr marL="342900" lvl="0" indent="-342900" fontAlgn="base">
              <a:spcBef>
                <a:spcPts val="2400"/>
              </a:spcBef>
              <a:spcAft>
                <a:spcPct val="0"/>
              </a:spcAft>
              <a:buClr>
                <a:srgbClr val="6699FF"/>
              </a:buClr>
              <a:buFont typeface="Wingdings" pitchFamily="2" charset="2"/>
              <a:buChar char="Ø"/>
            </a:pPr>
            <a:r>
              <a:rPr lang="en-US" altLang="zh-CN" dirty="0" err="1"/>
              <a:t>Cyclopropanation</a:t>
            </a:r>
            <a:r>
              <a:rPr lang="en-US" altLang="zh-CN" dirty="0"/>
              <a:t> of </a:t>
            </a:r>
            <a:r>
              <a:rPr lang="en-US" altLang="zh-CN" dirty="0" smtClean="0"/>
              <a:t>Alkenes</a:t>
            </a:r>
            <a:endParaRPr lang="en-US" altLang="zh-CN" dirty="0">
              <a:solidFill>
                <a:srgbClr val="163794"/>
              </a:solidFill>
              <a:latin typeface="Arial" pitchFamily="34" charset="0"/>
              <a:ea typeface="Arial Unicode MS" pitchFamily="34" charset="-122"/>
              <a:cs typeface="Arial" pitchFamily="34" charset="0"/>
            </a:endParaRPr>
          </a:p>
        </p:txBody>
      </p:sp>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28863" y="1747614"/>
            <a:ext cx="4486275" cy="4057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矩形 4"/>
          <p:cNvSpPr/>
          <p:nvPr/>
        </p:nvSpPr>
        <p:spPr>
          <a:xfrm>
            <a:off x="3355160" y="6453336"/>
            <a:ext cx="2433680" cy="276999"/>
          </a:xfrm>
          <a:prstGeom prst="rect">
            <a:avLst/>
          </a:prstGeom>
        </p:spPr>
        <p:txBody>
          <a:bodyPr wrap="none">
            <a:spAutoFit/>
          </a:bodyPr>
          <a:lstStyle/>
          <a:p>
            <a:pPr algn="ctr"/>
            <a:r>
              <a:rPr lang="de-DE" altLang="zh-CN" sz="1200" dirty="0"/>
              <a:t> </a:t>
            </a:r>
            <a:r>
              <a:rPr lang="de-DE" altLang="zh-CN" sz="1200" i="1" dirty="0"/>
              <a:t>Chem. Sci</a:t>
            </a:r>
            <a:r>
              <a:rPr lang="de-DE" altLang="zh-CN" sz="1200" dirty="0"/>
              <a:t>. </a:t>
            </a:r>
            <a:r>
              <a:rPr lang="de-DE" altLang="zh-CN" sz="1200" b="1" dirty="0"/>
              <a:t>2013</a:t>
            </a:r>
            <a:r>
              <a:rPr lang="de-DE" altLang="zh-CN" sz="1200" dirty="0"/>
              <a:t>, </a:t>
            </a:r>
            <a:r>
              <a:rPr lang="de-DE" altLang="zh-CN" sz="1200" i="1" dirty="0"/>
              <a:t>4, </a:t>
            </a:r>
            <a:r>
              <a:rPr lang="de-DE" altLang="zh-CN" sz="1200" dirty="0"/>
              <a:t>2844−2850.</a:t>
            </a:r>
            <a:endParaRPr lang="zh-CN" altLang="en-US" sz="1200" dirty="0"/>
          </a:p>
        </p:txBody>
      </p:sp>
    </p:spTree>
    <p:extLst>
      <p:ext uri="{BB962C8B-B14F-4D97-AF65-F5344CB8AC3E}">
        <p14:creationId xmlns:p14="http://schemas.microsoft.com/office/powerpoint/2010/main" val="23618211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p:txBody>
          <a:bodyPr/>
          <a:lstStyle/>
          <a:p>
            <a:pPr>
              <a:defRPr/>
            </a:pPr>
            <a:r>
              <a:rPr lang="en-US" altLang="zh-CN" smtClean="0">
                <a:solidFill>
                  <a:srgbClr val="163794"/>
                </a:solidFill>
              </a:rPr>
              <a:t>                     </a:t>
            </a:r>
            <a:fld id="{FD8B4594-D84E-4E61-B1EC-0B8C6B99489C}" type="slidenum">
              <a:rPr lang="en-US" altLang="zh-CN" sz="1200" smtClean="0">
                <a:solidFill>
                  <a:srgbClr val="163794"/>
                </a:solidFill>
              </a:rPr>
              <a:pPr>
                <a:defRPr/>
              </a:pPr>
              <a:t>9</a:t>
            </a:fld>
            <a:endParaRPr lang="en-US" altLang="zh-CN" dirty="0">
              <a:solidFill>
                <a:srgbClr val="163794"/>
              </a:solidFill>
            </a:endParaRPr>
          </a:p>
        </p:txBody>
      </p:sp>
      <p:sp>
        <p:nvSpPr>
          <p:cNvPr id="3" name="矩形 2"/>
          <p:cNvSpPr/>
          <p:nvPr/>
        </p:nvSpPr>
        <p:spPr>
          <a:xfrm>
            <a:off x="2168938" y="188640"/>
            <a:ext cx="4201215" cy="954107"/>
          </a:xfrm>
          <a:prstGeom prst="rect">
            <a:avLst/>
          </a:prstGeom>
        </p:spPr>
        <p:txBody>
          <a:bodyPr wrap="none">
            <a:spAutoFit/>
          </a:bodyPr>
          <a:lstStyle/>
          <a:p>
            <a:r>
              <a:rPr lang="en-US" altLang="zh-CN" sz="2800" dirty="0" smtClean="0">
                <a:solidFill>
                  <a:schemeClr val="bg1"/>
                </a:solidFill>
              </a:rPr>
              <a:t>Reactions </a:t>
            </a:r>
            <a:r>
              <a:rPr lang="en-US" altLang="zh-CN" sz="2800" dirty="0">
                <a:solidFill>
                  <a:schemeClr val="bg1"/>
                </a:solidFill>
              </a:rPr>
              <a:t>with Aromatics</a:t>
            </a:r>
            <a:r>
              <a:rPr lang="en-US" altLang="zh-CN" sz="2800" dirty="0"/>
              <a:t/>
            </a:r>
            <a:br>
              <a:rPr lang="en-US" altLang="zh-CN" sz="2800" dirty="0"/>
            </a:br>
            <a:endParaRPr lang="zh-CN" altLang="en-US" sz="2800" dirty="0">
              <a:solidFill>
                <a:schemeClr val="bg1"/>
              </a:solidFill>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52688" y="4109045"/>
            <a:ext cx="4238625" cy="2200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直接连接符 5"/>
          <p:cNvCxnSpPr/>
          <p:nvPr/>
        </p:nvCxnSpPr>
        <p:spPr>
          <a:xfrm>
            <a:off x="1547664" y="3573016"/>
            <a:ext cx="5832648"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2780928" y="6453336"/>
            <a:ext cx="3582144" cy="276999"/>
          </a:xfrm>
          <a:prstGeom prst="rect">
            <a:avLst/>
          </a:prstGeom>
        </p:spPr>
        <p:txBody>
          <a:bodyPr wrap="square">
            <a:spAutoFit/>
          </a:bodyPr>
          <a:lstStyle/>
          <a:p>
            <a:pPr algn="ctr"/>
            <a:r>
              <a:rPr lang="nn-NO" altLang="zh-CN" sz="1200" i="1" dirty="0" smtClean="0"/>
              <a:t>Synlett</a:t>
            </a:r>
            <a:r>
              <a:rPr lang="en-US" altLang="zh-CN" sz="1200" i="1" dirty="0"/>
              <a:t>.</a:t>
            </a:r>
            <a:r>
              <a:rPr lang="nn-NO" altLang="zh-CN" sz="1200" dirty="0" smtClean="0"/>
              <a:t> </a:t>
            </a:r>
            <a:r>
              <a:rPr lang="nn-NO" altLang="zh-CN" sz="1200" b="1" dirty="0"/>
              <a:t>2011</a:t>
            </a:r>
            <a:r>
              <a:rPr lang="nn-NO" altLang="zh-CN" sz="1200" dirty="0"/>
              <a:t>, </a:t>
            </a:r>
            <a:r>
              <a:rPr lang="nn-NO" altLang="zh-CN" sz="1200" i="1" dirty="0"/>
              <a:t>2011, </a:t>
            </a:r>
            <a:r>
              <a:rPr lang="nn-NO" altLang="zh-CN" sz="1200" dirty="0"/>
              <a:t>1449−1453</a:t>
            </a:r>
            <a:r>
              <a:rPr lang="nn-NO" altLang="zh-CN" sz="1200" dirty="0" smtClean="0"/>
              <a:t>.</a:t>
            </a:r>
            <a:endParaRPr lang="zh-CN" altLang="en-US" sz="1200" dirty="0"/>
          </a:p>
        </p:txBody>
      </p:sp>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1313" y="1772816"/>
            <a:ext cx="3381375" cy="1009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矩形 7"/>
          <p:cNvSpPr/>
          <p:nvPr/>
        </p:nvSpPr>
        <p:spPr>
          <a:xfrm>
            <a:off x="2286000" y="3105835"/>
            <a:ext cx="4572000" cy="276999"/>
          </a:xfrm>
          <a:prstGeom prst="rect">
            <a:avLst/>
          </a:prstGeom>
        </p:spPr>
        <p:txBody>
          <a:bodyPr>
            <a:spAutoFit/>
          </a:bodyPr>
          <a:lstStyle/>
          <a:p>
            <a:pPr algn="ctr"/>
            <a:r>
              <a:rPr lang="nn-NO" altLang="zh-CN" sz="1200" i="1" dirty="0"/>
              <a:t>Tetrahedron Lett</a:t>
            </a:r>
            <a:r>
              <a:rPr lang="nn-NO" altLang="zh-CN" sz="1200" dirty="0"/>
              <a:t>. </a:t>
            </a:r>
            <a:r>
              <a:rPr lang="nn-NO" altLang="zh-CN" sz="1200" b="1" dirty="0"/>
              <a:t>2005</a:t>
            </a:r>
            <a:r>
              <a:rPr lang="nn-NO" altLang="zh-CN" sz="1200" dirty="0"/>
              <a:t>, </a:t>
            </a:r>
            <a:r>
              <a:rPr lang="nn-NO" altLang="zh-CN" sz="1200" dirty="0" smtClean="0"/>
              <a:t>46</a:t>
            </a:r>
            <a:r>
              <a:rPr lang="en-US" altLang="zh-CN" sz="1200" dirty="0" smtClean="0"/>
              <a:t>, </a:t>
            </a:r>
            <a:r>
              <a:rPr lang="nn-NO" altLang="zh-CN" sz="1200" dirty="0" smtClean="0"/>
              <a:t>2453</a:t>
            </a:r>
            <a:r>
              <a:rPr lang="nn-NO" altLang="zh-CN" sz="1200" dirty="0"/>
              <a:t>−2455</a:t>
            </a:r>
            <a:r>
              <a:rPr lang="nn-NO" altLang="zh-CN" sz="1200" dirty="0" smtClean="0"/>
              <a:t>. </a:t>
            </a:r>
            <a:endParaRPr lang="zh-CN" altLang="en-US" sz="1200" dirty="0"/>
          </a:p>
        </p:txBody>
      </p:sp>
      <p:sp>
        <p:nvSpPr>
          <p:cNvPr id="10" name="矩形 9"/>
          <p:cNvSpPr/>
          <p:nvPr/>
        </p:nvSpPr>
        <p:spPr>
          <a:xfrm>
            <a:off x="0" y="1126485"/>
            <a:ext cx="4572000" cy="646331"/>
          </a:xfrm>
          <a:prstGeom prst="rect">
            <a:avLst/>
          </a:prstGeom>
        </p:spPr>
        <p:txBody>
          <a:bodyPr wrap="square">
            <a:spAutoFit/>
          </a:bodyPr>
          <a:lstStyle/>
          <a:p>
            <a:pPr marL="342900" lvl="0" indent="-342900" fontAlgn="base">
              <a:spcBef>
                <a:spcPts val="2400"/>
              </a:spcBef>
              <a:spcAft>
                <a:spcPct val="0"/>
              </a:spcAft>
              <a:buClr>
                <a:srgbClr val="6699FF"/>
              </a:buClr>
              <a:buFont typeface="Wingdings" pitchFamily="2" charset="2"/>
              <a:buChar char="Ø"/>
            </a:pPr>
            <a:r>
              <a:rPr lang="en-US" altLang="zh-CN" dirty="0"/>
              <a:t>Aromatic Cycloaddition </a:t>
            </a:r>
            <a:r>
              <a:rPr lang="en-US" altLang="zh-CN" dirty="0" smtClean="0"/>
              <a:t>Reactions</a:t>
            </a:r>
            <a:r>
              <a:rPr lang="en-US" altLang="zh-CN" dirty="0"/>
              <a:t/>
            </a:r>
            <a:br>
              <a:rPr lang="en-US" altLang="zh-CN" dirty="0"/>
            </a:br>
            <a:r>
              <a:rPr lang="en-US" altLang="zh-CN" dirty="0" smtClean="0"/>
              <a:t>(Buchner Reaction)</a:t>
            </a:r>
            <a:endParaRPr lang="en-US" altLang="zh-CN" dirty="0">
              <a:solidFill>
                <a:srgbClr val="163794"/>
              </a:solidFill>
              <a:latin typeface="Arial" pitchFamily="34" charset="0"/>
              <a:ea typeface="Arial Unicode MS" pitchFamily="34" charset="-122"/>
              <a:cs typeface="Arial" pitchFamily="34" charset="0"/>
            </a:endParaRPr>
          </a:p>
        </p:txBody>
      </p:sp>
    </p:spTree>
    <p:extLst>
      <p:ext uri="{BB962C8B-B14F-4D97-AF65-F5344CB8AC3E}">
        <p14:creationId xmlns:p14="http://schemas.microsoft.com/office/powerpoint/2010/main" val="413178088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iurea">
  <a:themeElements>
    <a:clrScheme name="thiurea 1">
      <a:dk1>
        <a:srgbClr val="163794"/>
      </a:dk1>
      <a:lt1>
        <a:srgbClr val="FFFFFF"/>
      </a:lt1>
      <a:dk2>
        <a:srgbClr val="000000"/>
      </a:dk2>
      <a:lt2>
        <a:srgbClr val="C0C0C0"/>
      </a:lt2>
      <a:accent1>
        <a:srgbClr val="009999"/>
      </a:accent1>
      <a:accent2>
        <a:srgbClr val="990000"/>
      </a:accent2>
      <a:accent3>
        <a:srgbClr val="FFFFFF"/>
      </a:accent3>
      <a:accent4>
        <a:srgbClr val="112D7E"/>
      </a:accent4>
      <a:accent5>
        <a:srgbClr val="AACACA"/>
      </a:accent5>
      <a:accent6>
        <a:srgbClr val="8A0000"/>
      </a:accent6>
      <a:hlink>
        <a:srgbClr val="6699FF"/>
      </a:hlink>
      <a:folHlink>
        <a:srgbClr val="969696"/>
      </a:folHlink>
    </a:clrScheme>
    <a:fontScheme name="thiurea">
      <a:majorFont>
        <a:latin typeface="Verdan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thiurea 1">
        <a:dk1>
          <a:srgbClr val="163794"/>
        </a:dk1>
        <a:lt1>
          <a:srgbClr val="FFFFFF"/>
        </a:lt1>
        <a:dk2>
          <a:srgbClr val="000000"/>
        </a:dk2>
        <a:lt2>
          <a:srgbClr val="C0C0C0"/>
        </a:lt2>
        <a:accent1>
          <a:srgbClr val="009999"/>
        </a:accent1>
        <a:accent2>
          <a:srgbClr val="990000"/>
        </a:accent2>
        <a:accent3>
          <a:srgbClr val="FFFFFF"/>
        </a:accent3>
        <a:accent4>
          <a:srgbClr val="112D7E"/>
        </a:accent4>
        <a:accent5>
          <a:srgbClr val="AACACA"/>
        </a:accent5>
        <a:accent6>
          <a:srgbClr val="8A0000"/>
        </a:accent6>
        <a:hlink>
          <a:srgbClr val="6699FF"/>
        </a:hlink>
        <a:folHlink>
          <a:srgbClr val="969696"/>
        </a:folHlink>
      </a:clrScheme>
      <a:clrMap bg1="lt1" tx1="dk1" bg2="lt2" tx2="dk2" accent1="accent1" accent2="accent2" accent3="accent3" accent4="accent4" accent5="accent5" accent6="accent6" hlink="hlink" folHlink="folHlink"/>
    </a:extraClrScheme>
    <a:extraClrScheme>
      <a:clrScheme name="thiurea 2">
        <a:dk1>
          <a:srgbClr val="29698D"/>
        </a:dk1>
        <a:lt1>
          <a:srgbClr val="FFFFFF"/>
        </a:lt1>
        <a:dk2>
          <a:srgbClr val="000000"/>
        </a:dk2>
        <a:lt2>
          <a:srgbClr val="A1BABD"/>
        </a:lt2>
        <a:accent1>
          <a:srgbClr val="FF5050"/>
        </a:accent1>
        <a:accent2>
          <a:srgbClr val="FF9933"/>
        </a:accent2>
        <a:accent3>
          <a:srgbClr val="FFFFFF"/>
        </a:accent3>
        <a:accent4>
          <a:srgbClr val="215978"/>
        </a:accent4>
        <a:accent5>
          <a:srgbClr val="FFB3B3"/>
        </a:accent5>
        <a:accent6>
          <a:srgbClr val="E78A2D"/>
        </a:accent6>
        <a:hlink>
          <a:srgbClr val="00CC99"/>
        </a:hlink>
        <a:folHlink>
          <a:srgbClr val="83A6A7"/>
        </a:folHlink>
      </a:clrScheme>
      <a:clrMap bg1="lt1" tx1="dk1" bg2="lt2" tx2="dk2" accent1="accent1" accent2="accent2" accent3="accent3" accent4="accent4" accent5="accent5" accent6="accent6" hlink="hlink" folHlink="folHlink"/>
    </a:extraClrScheme>
    <a:extraClrScheme>
      <a:clrScheme name="thiurea 3">
        <a:dk1>
          <a:srgbClr val="666699"/>
        </a:dk1>
        <a:lt1>
          <a:srgbClr val="FFFFFF"/>
        </a:lt1>
        <a:dk2>
          <a:srgbClr val="000000"/>
        </a:dk2>
        <a:lt2>
          <a:srgbClr val="C0C0C0"/>
        </a:lt2>
        <a:accent1>
          <a:srgbClr val="72B88E"/>
        </a:accent1>
        <a:accent2>
          <a:srgbClr val="C78DD7"/>
        </a:accent2>
        <a:accent3>
          <a:srgbClr val="FFFFFF"/>
        </a:accent3>
        <a:accent4>
          <a:srgbClr val="565682"/>
        </a:accent4>
        <a:accent5>
          <a:srgbClr val="BCD8C6"/>
        </a:accent5>
        <a:accent6>
          <a:srgbClr val="B47FC3"/>
        </a:accent6>
        <a:hlink>
          <a:srgbClr val="3197BB"/>
        </a:hlink>
        <a:folHlink>
          <a:srgbClr val="878FA5"/>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thiurea">
  <a:themeElements>
    <a:clrScheme name="thiurea 1">
      <a:dk1>
        <a:srgbClr val="163794"/>
      </a:dk1>
      <a:lt1>
        <a:srgbClr val="FFFFFF"/>
      </a:lt1>
      <a:dk2>
        <a:srgbClr val="000000"/>
      </a:dk2>
      <a:lt2>
        <a:srgbClr val="C0C0C0"/>
      </a:lt2>
      <a:accent1>
        <a:srgbClr val="009999"/>
      </a:accent1>
      <a:accent2>
        <a:srgbClr val="990000"/>
      </a:accent2>
      <a:accent3>
        <a:srgbClr val="FFFFFF"/>
      </a:accent3>
      <a:accent4>
        <a:srgbClr val="112D7E"/>
      </a:accent4>
      <a:accent5>
        <a:srgbClr val="AACACA"/>
      </a:accent5>
      <a:accent6>
        <a:srgbClr val="8A0000"/>
      </a:accent6>
      <a:hlink>
        <a:srgbClr val="6699FF"/>
      </a:hlink>
      <a:folHlink>
        <a:srgbClr val="969696"/>
      </a:folHlink>
    </a:clrScheme>
    <a:fontScheme name="thiurea">
      <a:majorFont>
        <a:latin typeface="Verdan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thiurea 1">
        <a:dk1>
          <a:srgbClr val="163794"/>
        </a:dk1>
        <a:lt1>
          <a:srgbClr val="FFFFFF"/>
        </a:lt1>
        <a:dk2>
          <a:srgbClr val="000000"/>
        </a:dk2>
        <a:lt2>
          <a:srgbClr val="C0C0C0"/>
        </a:lt2>
        <a:accent1>
          <a:srgbClr val="009999"/>
        </a:accent1>
        <a:accent2>
          <a:srgbClr val="990000"/>
        </a:accent2>
        <a:accent3>
          <a:srgbClr val="FFFFFF"/>
        </a:accent3>
        <a:accent4>
          <a:srgbClr val="112D7E"/>
        </a:accent4>
        <a:accent5>
          <a:srgbClr val="AACACA"/>
        </a:accent5>
        <a:accent6>
          <a:srgbClr val="8A0000"/>
        </a:accent6>
        <a:hlink>
          <a:srgbClr val="6699FF"/>
        </a:hlink>
        <a:folHlink>
          <a:srgbClr val="969696"/>
        </a:folHlink>
      </a:clrScheme>
      <a:clrMap bg1="lt1" tx1="dk1" bg2="lt2" tx2="dk2" accent1="accent1" accent2="accent2" accent3="accent3" accent4="accent4" accent5="accent5" accent6="accent6" hlink="hlink" folHlink="folHlink"/>
    </a:extraClrScheme>
    <a:extraClrScheme>
      <a:clrScheme name="thiurea 2">
        <a:dk1>
          <a:srgbClr val="29698D"/>
        </a:dk1>
        <a:lt1>
          <a:srgbClr val="FFFFFF"/>
        </a:lt1>
        <a:dk2>
          <a:srgbClr val="000000"/>
        </a:dk2>
        <a:lt2>
          <a:srgbClr val="A1BABD"/>
        </a:lt2>
        <a:accent1>
          <a:srgbClr val="FF5050"/>
        </a:accent1>
        <a:accent2>
          <a:srgbClr val="FF9933"/>
        </a:accent2>
        <a:accent3>
          <a:srgbClr val="FFFFFF"/>
        </a:accent3>
        <a:accent4>
          <a:srgbClr val="215978"/>
        </a:accent4>
        <a:accent5>
          <a:srgbClr val="FFB3B3"/>
        </a:accent5>
        <a:accent6>
          <a:srgbClr val="E78A2D"/>
        </a:accent6>
        <a:hlink>
          <a:srgbClr val="00CC99"/>
        </a:hlink>
        <a:folHlink>
          <a:srgbClr val="83A6A7"/>
        </a:folHlink>
      </a:clrScheme>
      <a:clrMap bg1="lt1" tx1="dk1" bg2="lt2" tx2="dk2" accent1="accent1" accent2="accent2" accent3="accent3" accent4="accent4" accent5="accent5" accent6="accent6" hlink="hlink" folHlink="folHlink"/>
    </a:extraClrScheme>
    <a:extraClrScheme>
      <a:clrScheme name="thiurea 3">
        <a:dk1>
          <a:srgbClr val="666699"/>
        </a:dk1>
        <a:lt1>
          <a:srgbClr val="FFFFFF"/>
        </a:lt1>
        <a:dk2>
          <a:srgbClr val="000000"/>
        </a:dk2>
        <a:lt2>
          <a:srgbClr val="C0C0C0"/>
        </a:lt2>
        <a:accent1>
          <a:srgbClr val="72B88E"/>
        </a:accent1>
        <a:accent2>
          <a:srgbClr val="C78DD7"/>
        </a:accent2>
        <a:accent3>
          <a:srgbClr val="FFFFFF"/>
        </a:accent3>
        <a:accent4>
          <a:srgbClr val="565682"/>
        </a:accent4>
        <a:accent5>
          <a:srgbClr val="BCD8C6"/>
        </a:accent5>
        <a:accent6>
          <a:srgbClr val="B47FC3"/>
        </a:accent6>
        <a:hlink>
          <a:srgbClr val="3197BB"/>
        </a:hlink>
        <a:folHlink>
          <a:srgbClr val="878FA5"/>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4285</TotalTime>
  <Words>1863</Words>
  <Application>Microsoft Office PowerPoint</Application>
  <PresentationFormat>全屏显示(4:3)</PresentationFormat>
  <Paragraphs>205</Paragraphs>
  <Slides>27</Slides>
  <Notes>27</Notes>
  <HiddenSlides>0</HiddenSlides>
  <MMClips>0</MMClips>
  <ScaleCrop>false</ScaleCrop>
  <HeadingPairs>
    <vt:vector size="6" baseType="variant">
      <vt:variant>
        <vt:lpstr>主题</vt:lpstr>
      </vt:variant>
      <vt:variant>
        <vt:i4>3</vt:i4>
      </vt:variant>
      <vt:variant>
        <vt:lpstr>嵌入 OLE 服务器</vt:lpstr>
      </vt:variant>
      <vt:variant>
        <vt:i4>1</vt:i4>
      </vt:variant>
      <vt:variant>
        <vt:lpstr>幻灯片标题</vt:lpstr>
      </vt:variant>
      <vt:variant>
        <vt:i4>27</vt:i4>
      </vt:variant>
    </vt:vector>
  </HeadingPairs>
  <TitlesOfParts>
    <vt:vector size="31" baseType="lpstr">
      <vt:lpstr>Office 主题</vt:lpstr>
      <vt:lpstr>thiurea</vt:lpstr>
      <vt:lpstr>1_thiurea</vt:lpstr>
      <vt:lpstr>CS ChemDraw Drawing</vt:lpstr>
      <vt:lpstr>PowerPoint 演示文稿</vt:lpstr>
      <vt:lpstr>Outline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内容提要</dc:title>
  <dc:creator>yangchao</dc:creator>
  <cp:lastModifiedBy>yangchao</cp:lastModifiedBy>
  <cp:revision>134</cp:revision>
  <cp:lastPrinted>2015-11-16T07:20:32Z</cp:lastPrinted>
  <dcterms:created xsi:type="dcterms:W3CDTF">2015-11-12T05:00:18Z</dcterms:created>
  <dcterms:modified xsi:type="dcterms:W3CDTF">2015-11-17T03:24:31Z</dcterms:modified>
</cp:coreProperties>
</file>